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1"/>
  </p:sldMasterIdLst>
  <p:notesMasterIdLst>
    <p:notesMasterId r:id="rId38"/>
  </p:notesMasterIdLst>
  <p:handoutMasterIdLst>
    <p:handoutMasterId r:id="rId39"/>
  </p:handoutMasterIdLst>
  <p:sldIdLst>
    <p:sldId id="361" r:id="rId2"/>
    <p:sldId id="554" r:id="rId3"/>
    <p:sldId id="560" r:id="rId4"/>
    <p:sldId id="587" r:id="rId5"/>
    <p:sldId id="584" r:id="rId6"/>
    <p:sldId id="582" r:id="rId7"/>
    <p:sldId id="585" r:id="rId8"/>
    <p:sldId id="583" r:id="rId9"/>
    <p:sldId id="562" r:id="rId10"/>
    <p:sldId id="588" r:id="rId11"/>
    <p:sldId id="589" r:id="rId12"/>
    <p:sldId id="563" r:id="rId13"/>
    <p:sldId id="592" r:id="rId14"/>
    <p:sldId id="593" r:id="rId15"/>
    <p:sldId id="596" r:id="rId16"/>
    <p:sldId id="614" r:id="rId17"/>
    <p:sldId id="602" r:id="rId18"/>
    <p:sldId id="603" r:id="rId19"/>
    <p:sldId id="595" r:id="rId20"/>
    <p:sldId id="594" r:id="rId21"/>
    <p:sldId id="599" r:id="rId22"/>
    <p:sldId id="600" r:id="rId23"/>
    <p:sldId id="601" r:id="rId24"/>
    <p:sldId id="609" r:id="rId25"/>
    <p:sldId id="559" r:id="rId26"/>
    <p:sldId id="564" r:id="rId27"/>
    <p:sldId id="552" r:id="rId28"/>
    <p:sldId id="604" r:id="rId29"/>
    <p:sldId id="606" r:id="rId30"/>
    <p:sldId id="607" r:id="rId31"/>
    <p:sldId id="615" r:id="rId32"/>
    <p:sldId id="608" r:id="rId33"/>
    <p:sldId id="610" r:id="rId34"/>
    <p:sldId id="611" r:id="rId35"/>
    <p:sldId id="613" r:id="rId36"/>
    <p:sldId id="612" r:id="rId37"/>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900"/>
    <a:srgbClr val="E52EDC"/>
    <a:srgbClr val="007434"/>
    <a:srgbClr val="F4CEC9"/>
    <a:srgbClr val="9EBF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490" autoAdjust="0"/>
    <p:restoredTop sz="94502" autoAdjust="0"/>
  </p:normalViewPr>
  <p:slideViewPr>
    <p:cSldViewPr>
      <p:cViewPr varScale="1">
        <p:scale>
          <a:sx n="110" d="100"/>
          <a:sy n="110" d="100"/>
        </p:scale>
        <p:origin x="584" y="176"/>
      </p:cViewPr>
      <p:guideLst>
        <p:guide orient="horz" pos="2160"/>
        <p:guide pos="2880"/>
      </p:guideLst>
    </p:cSldViewPr>
  </p:slideViewPr>
  <p:outlineViewPr>
    <p:cViewPr>
      <p:scale>
        <a:sx n="33" d="100"/>
        <a:sy n="33" d="100"/>
      </p:scale>
      <p:origin x="0" y="-3336"/>
    </p:cViewPr>
  </p:outlineViewPr>
  <p:notesTextViewPr>
    <p:cViewPr>
      <p:scale>
        <a:sx n="125" d="100"/>
        <a:sy n="12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583" cy="480388"/>
          </a:xfrm>
          <a:prstGeom prst="rect">
            <a:avLst/>
          </a:prstGeom>
        </p:spPr>
        <p:txBody>
          <a:bodyPr vert="horz" lIns="94851" tIns="47425" rIns="94851" bIns="47425" rtlCol="0"/>
          <a:lstStyle>
            <a:lvl1pPr algn="l">
              <a:defRPr sz="1200"/>
            </a:lvl1pPr>
          </a:lstStyle>
          <a:p>
            <a:endParaRPr lang="en-US"/>
          </a:p>
        </p:txBody>
      </p:sp>
      <p:sp>
        <p:nvSpPr>
          <p:cNvPr id="3" name="Date Placeholder 2"/>
          <p:cNvSpPr>
            <a:spLocks noGrp="1"/>
          </p:cNvSpPr>
          <p:nvPr>
            <p:ph type="dt" sz="quarter" idx="1"/>
          </p:nvPr>
        </p:nvSpPr>
        <p:spPr>
          <a:xfrm>
            <a:off x="4142962" y="0"/>
            <a:ext cx="3170583" cy="480388"/>
          </a:xfrm>
          <a:prstGeom prst="rect">
            <a:avLst/>
          </a:prstGeom>
        </p:spPr>
        <p:txBody>
          <a:bodyPr vert="horz" lIns="94851" tIns="47425" rIns="94851" bIns="47425" rtlCol="0"/>
          <a:lstStyle>
            <a:lvl1pPr algn="r">
              <a:defRPr sz="1200"/>
            </a:lvl1pPr>
          </a:lstStyle>
          <a:p>
            <a:fld id="{C7A310A2-6535-4417-8FA8-AA0E3BD8E381}" type="datetimeFigureOut">
              <a:rPr lang="en-US" smtClean="0"/>
              <a:t>2/25/20</a:t>
            </a:fld>
            <a:endParaRPr lang="en-US"/>
          </a:p>
        </p:txBody>
      </p:sp>
      <p:sp>
        <p:nvSpPr>
          <p:cNvPr id="4" name="Footer Placeholder 3"/>
          <p:cNvSpPr>
            <a:spLocks noGrp="1"/>
          </p:cNvSpPr>
          <p:nvPr>
            <p:ph type="ftr" sz="quarter" idx="2"/>
          </p:nvPr>
        </p:nvSpPr>
        <p:spPr>
          <a:xfrm>
            <a:off x="0" y="9119173"/>
            <a:ext cx="3170583" cy="480388"/>
          </a:xfrm>
          <a:prstGeom prst="rect">
            <a:avLst/>
          </a:prstGeom>
        </p:spPr>
        <p:txBody>
          <a:bodyPr vert="horz" lIns="94851" tIns="47425" rIns="94851" bIns="47425" rtlCol="0" anchor="b"/>
          <a:lstStyle>
            <a:lvl1pPr algn="l">
              <a:defRPr sz="1200"/>
            </a:lvl1pPr>
          </a:lstStyle>
          <a:p>
            <a:endParaRPr lang="en-US"/>
          </a:p>
        </p:txBody>
      </p:sp>
      <p:sp>
        <p:nvSpPr>
          <p:cNvPr id="5" name="Slide Number Placeholder 4"/>
          <p:cNvSpPr>
            <a:spLocks noGrp="1"/>
          </p:cNvSpPr>
          <p:nvPr>
            <p:ph type="sldNum" sz="quarter" idx="3"/>
          </p:nvPr>
        </p:nvSpPr>
        <p:spPr>
          <a:xfrm>
            <a:off x="4142962" y="9119173"/>
            <a:ext cx="3170583" cy="480388"/>
          </a:xfrm>
          <a:prstGeom prst="rect">
            <a:avLst/>
          </a:prstGeom>
        </p:spPr>
        <p:txBody>
          <a:bodyPr vert="horz" lIns="94851" tIns="47425" rIns="94851" bIns="47425" rtlCol="0" anchor="b"/>
          <a:lstStyle>
            <a:lvl1pPr algn="r">
              <a:defRPr sz="1200"/>
            </a:lvl1pPr>
          </a:lstStyle>
          <a:p>
            <a:fld id="{F8B6821C-F382-4246-80AA-F937D9CF34EA}" type="slidenum">
              <a:rPr lang="en-US" smtClean="0"/>
              <a:t>‹#›</a:t>
            </a:fld>
            <a:endParaRPr lang="en-US"/>
          </a:p>
        </p:txBody>
      </p:sp>
    </p:spTree>
    <p:extLst>
      <p:ext uri="{BB962C8B-B14F-4D97-AF65-F5344CB8AC3E}">
        <p14:creationId xmlns:p14="http://schemas.microsoft.com/office/powerpoint/2010/main" val="562378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53" tIns="48327" rIns="96653" bIns="48327" rtlCol="0"/>
          <a:lstStyle>
            <a:lvl1pPr algn="l">
              <a:defRPr sz="12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53" tIns="48327" rIns="96653" bIns="48327" rtlCol="0"/>
          <a:lstStyle>
            <a:lvl1pPr algn="r">
              <a:defRPr sz="1200"/>
            </a:lvl1pPr>
          </a:lstStyle>
          <a:p>
            <a:fld id="{A968B9A5-E803-4C2D-B955-F74BDA24F802}" type="datetimeFigureOut">
              <a:rPr lang="en-US" smtClean="0"/>
              <a:t>2/25/20</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6653" tIns="48327" rIns="96653" bIns="48327"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53" tIns="48327" rIns="96653" bIns="4832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53" tIns="48327" rIns="96653" bIns="48327" rtlCol="0" anchor="b"/>
          <a:lstStyle>
            <a:lvl1pPr algn="l">
              <a:defRPr sz="12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53" tIns="48327" rIns="96653" bIns="48327" rtlCol="0" anchor="b"/>
          <a:lstStyle>
            <a:lvl1pPr algn="r">
              <a:defRPr sz="1200"/>
            </a:lvl1pPr>
          </a:lstStyle>
          <a:p>
            <a:fld id="{A82CFD2B-B1E9-4286-B907-F22A15B9E537}" type="slidenum">
              <a:rPr lang="en-US" smtClean="0"/>
              <a:t>‹#›</a:t>
            </a:fld>
            <a:endParaRPr lang="en-US"/>
          </a:p>
        </p:txBody>
      </p:sp>
    </p:spTree>
    <p:extLst>
      <p:ext uri="{BB962C8B-B14F-4D97-AF65-F5344CB8AC3E}">
        <p14:creationId xmlns:p14="http://schemas.microsoft.com/office/powerpoint/2010/main" val="22748533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people.duke.edu/~rnau/testing.htm"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2CFD2B-B1E9-4286-B907-F22A15B9E537}" type="slidenum">
              <a:rPr lang="en-US" smtClean="0"/>
              <a:t>1</a:t>
            </a:fld>
            <a:endParaRPr lang="en-US"/>
          </a:p>
        </p:txBody>
      </p:sp>
    </p:spTree>
    <p:extLst>
      <p:ext uri="{BB962C8B-B14F-4D97-AF65-F5344CB8AC3E}">
        <p14:creationId xmlns:p14="http://schemas.microsoft.com/office/powerpoint/2010/main" val="5589003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is a benefit because the </a:t>
            </a:r>
            <a:r>
              <a:rPr lang="en-US" sz="1200" b="0" i="0" u="none" strike="noStrike" kern="1200" dirty="0">
                <a:solidFill>
                  <a:schemeClr val="tx1"/>
                </a:solidFill>
                <a:effectLst/>
                <a:latin typeface="+mn-lt"/>
                <a:ea typeface="+mn-ea"/>
                <a:cs typeface="+mn-cs"/>
                <a:hlinkClick r:id="rId3"/>
              </a:rPr>
              <a:t>assumptions of a linear model</a:t>
            </a:r>
            <a:r>
              <a:rPr lang="en-US" sz="1200" b="0" i="0" kern="1200" dirty="0">
                <a:solidFill>
                  <a:schemeClr val="tx1"/>
                </a:solidFill>
                <a:effectLst/>
                <a:latin typeface="+mn-lt"/>
                <a:ea typeface="+mn-ea"/>
                <a:cs typeface="+mn-cs"/>
              </a:rPr>
              <a:t> require our independent variables to be independent of one another. If we decide to fit a linear regression model with these “new” variables (see “principal component regression” below), this assumption will necessarily be satisfied.</a:t>
            </a:r>
            <a:endParaRPr lang="en-US" dirty="0"/>
          </a:p>
        </p:txBody>
      </p:sp>
      <p:sp>
        <p:nvSpPr>
          <p:cNvPr id="4" name="Slide Number Placeholder 3"/>
          <p:cNvSpPr>
            <a:spLocks noGrp="1"/>
          </p:cNvSpPr>
          <p:nvPr>
            <p:ph type="sldNum" sz="quarter" idx="5"/>
          </p:nvPr>
        </p:nvSpPr>
        <p:spPr/>
        <p:txBody>
          <a:bodyPr/>
          <a:lstStyle/>
          <a:p>
            <a:fld id="{A82CFD2B-B1E9-4286-B907-F22A15B9E537}" type="slidenum">
              <a:rPr lang="en-US" smtClean="0"/>
              <a:t>12</a:t>
            </a:fld>
            <a:endParaRPr lang="en-US"/>
          </a:p>
        </p:txBody>
      </p:sp>
    </p:spTree>
    <p:extLst>
      <p:ext uri="{BB962C8B-B14F-4D97-AF65-F5344CB8AC3E}">
        <p14:creationId xmlns:p14="http://schemas.microsoft.com/office/powerpoint/2010/main" val="2750751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CFD2B-B1E9-4286-B907-F22A15B9E537}" type="slidenum">
              <a:rPr lang="en-US" smtClean="0"/>
              <a:t>16</a:t>
            </a:fld>
            <a:endParaRPr lang="en-US"/>
          </a:p>
        </p:txBody>
      </p:sp>
    </p:spTree>
    <p:extLst>
      <p:ext uri="{BB962C8B-B14F-4D97-AF65-F5344CB8AC3E}">
        <p14:creationId xmlns:p14="http://schemas.microsoft.com/office/powerpoint/2010/main" val="1059365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CFD2B-B1E9-4286-B907-F22A15B9E537}" type="slidenum">
              <a:rPr lang="en-US" smtClean="0"/>
              <a:t>17</a:t>
            </a:fld>
            <a:endParaRPr lang="en-US"/>
          </a:p>
        </p:txBody>
      </p:sp>
    </p:spTree>
    <p:extLst>
      <p:ext uri="{BB962C8B-B14F-4D97-AF65-F5344CB8AC3E}">
        <p14:creationId xmlns:p14="http://schemas.microsoft.com/office/powerpoint/2010/main" val="3647794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CFD2B-B1E9-4286-B907-F22A15B9E537}" type="slidenum">
              <a:rPr lang="en-US" smtClean="0"/>
              <a:t>18</a:t>
            </a:fld>
            <a:endParaRPr lang="en-US"/>
          </a:p>
        </p:txBody>
      </p:sp>
    </p:spTree>
    <p:extLst>
      <p:ext uri="{BB962C8B-B14F-4D97-AF65-F5344CB8AC3E}">
        <p14:creationId xmlns:p14="http://schemas.microsoft.com/office/powerpoint/2010/main" val="375007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CFD2B-B1E9-4286-B907-F22A15B9E537}" type="slidenum">
              <a:rPr lang="en-US" smtClean="0"/>
              <a:t>20</a:t>
            </a:fld>
            <a:endParaRPr lang="en-US"/>
          </a:p>
        </p:txBody>
      </p:sp>
    </p:spTree>
    <p:extLst>
      <p:ext uri="{BB962C8B-B14F-4D97-AF65-F5344CB8AC3E}">
        <p14:creationId xmlns:p14="http://schemas.microsoft.com/office/powerpoint/2010/main" val="41604098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CFD2B-B1E9-4286-B907-F22A15B9E537}" type="slidenum">
              <a:rPr lang="en-US" smtClean="0"/>
              <a:t>21</a:t>
            </a:fld>
            <a:endParaRPr lang="en-US"/>
          </a:p>
        </p:txBody>
      </p:sp>
    </p:spTree>
    <p:extLst>
      <p:ext uri="{BB962C8B-B14F-4D97-AF65-F5344CB8AC3E}">
        <p14:creationId xmlns:p14="http://schemas.microsoft.com/office/powerpoint/2010/main" val="18169810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distinguishes the species? Petal and sepal length? Or width? Which “pairs” will show better correlation?</a:t>
            </a:r>
          </a:p>
          <a:p>
            <a:r>
              <a:rPr lang="en-US" dirty="0"/>
              <a:t>We can plot one parameter versus another one and see what they tell us (the “pair” plot). </a:t>
            </a:r>
          </a:p>
          <a:p>
            <a:r>
              <a:rPr lang="en-US" dirty="0"/>
              <a:t>Since we are plotting the “true” classification of the flower using colors, we can better distinguish the categories. </a:t>
            </a:r>
          </a:p>
          <a:p>
            <a:r>
              <a:rPr lang="en-US" dirty="0"/>
              <a:t>But it would be hard to do such categorization if we didn’t have the colors. Moreover, we only have 150 sample points, and 4 features. </a:t>
            </a:r>
          </a:p>
          <a:p>
            <a:r>
              <a:rPr lang="en-US" dirty="0"/>
              <a:t>But what if we had a larger dataset? Or more features to distinguish each specie? </a:t>
            </a:r>
          </a:p>
          <a:p>
            <a:endParaRPr lang="en-US" dirty="0"/>
          </a:p>
          <a:p>
            <a:r>
              <a:rPr lang="en-US" dirty="0"/>
              <a:t>Discuss “pair” plot</a:t>
            </a:r>
          </a:p>
          <a:p>
            <a:endParaRPr lang="en-US" dirty="0"/>
          </a:p>
          <a:p>
            <a:endParaRPr lang="en-US" dirty="0"/>
          </a:p>
        </p:txBody>
      </p:sp>
      <p:sp>
        <p:nvSpPr>
          <p:cNvPr id="4" name="Slide Number Placeholder 3"/>
          <p:cNvSpPr>
            <a:spLocks noGrp="1"/>
          </p:cNvSpPr>
          <p:nvPr>
            <p:ph type="sldNum" sz="quarter" idx="10"/>
          </p:nvPr>
        </p:nvSpPr>
        <p:spPr/>
        <p:txBody>
          <a:bodyPr/>
          <a:lstStyle/>
          <a:p>
            <a:fld id="{A82CFD2B-B1E9-4286-B907-F22A15B9E537}" type="slidenum">
              <a:rPr lang="en-US" smtClean="0"/>
              <a:t>25</a:t>
            </a:fld>
            <a:endParaRPr lang="en-US"/>
          </a:p>
        </p:txBody>
      </p:sp>
    </p:spTree>
    <p:extLst>
      <p:ext uri="{BB962C8B-B14F-4D97-AF65-F5344CB8AC3E}">
        <p14:creationId xmlns:p14="http://schemas.microsoft.com/office/powerpoint/2010/main" val="20264842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distinguishes the species? Petal and sepal length? Or width? Which “pairs” will show better correlation?</a:t>
            </a:r>
          </a:p>
          <a:p>
            <a:r>
              <a:rPr lang="en-US" dirty="0"/>
              <a:t>We can plot one parameter versus another one and see what they tell us (the “pair” plot). </a:t>
            </a:r>
          </a:p>
          <a:p>
            <a:r>
              <a:rPr lang="en-US" dirty="0"/>
              <a:t>Since we are plotting the “true” classification of the flower using colors, we can better distinguish the categories. </a:t>
            </a:r>
          </a:p>
          <a:p>
            <a:r>
              <a:rPr lang="en-US" dirty="0"/>
              <a:t>But it would be hard to do such categorization if we didn’t have the colors. Moreover, we only have 150 sample points, and 4 features. </a:t>
            </a:r>
          </a:p>
          <a:p>
            <a:r>
              <a:rPr lang="en-US" dirty="0"/>
              <a:t>But what if we had a larger dataset? Or more features to distinguish each specie? </a:t>
            </a:r>
          </a:p>
          <a:p>
            <a:endParaRPr lang="en-US" dirty="0"/>
          </a:p>
          <a:p>
            <a:r>
              <a:rPr lang="en-US" dirty="0"/>
              <a:t>Discuss “pair” plot</a:t>
            </a:r>
          </a:p>
          <a:p>
            <a:endParaRPr lang="en-US" dirty="0"/>
          </a:p>
          <a:p>
            <a:endParaRPr lang="en-US" dirty="0"/>
          </a:p>
        </p:txBody>
      </p:sp>
      <p:sp>
        <p:nvSpPr>
          <p:cNvPr id="4" name="Slide Number Placeholder 3"/>
          <p:cNvSpPr>
            <a:spLocks noGrp="1"/>
          </p:cNvSpPr>
          <p:nvPr>
            <p:ph type="sldNum" sz="quarter" idx="10"/>
          </p:nvPr>
        </p:nvSpPr>
        <p:spPr/>
        <p:txBody>
          <a:bodyPr/>
          <a:lstStyle/>
          <a:p>
            <a:fld id="{A82CFD2B-B1E9-4286-B907-F22A15B9E537}" type="slidenum">
              <a:rPr lang="en-US" smtClean="0"/>
              <a:t>26</a:t>
            </a:fld>
            <a:endParaRPr lang="en-US"/>
          </a:p>
        </p:txBody>
      </p:sp>
    </p:spTree>
    <p:extLst>
      <p:ext uri="{BB962C8B-B14F-4D97-AF65-F5344CB8AC3E}">
        <p14:creationId xmlns:p14="http://schemas.microsoft.com/office/powerpoint/2010/main" val="2433974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2CFD2B-B1E9-4286-B907-F22A15B9E537}" type="slidenum">
              <a:rPr lang="en-US" smtClean="0"/>
              <a:t>27</a:t>
            </a:fld>
            <a:endParaRPr lang="en-US"/>
          </a:p>
        </p:txBody>
      </p:sp>
    </p:spTree>
    <p:extLst>
      <p:ext uri="{BB962C8B-B14F-4D97-AF65-F5344CB8AC3E}">
        <p14:creationId xmlns:p14="http://schemas.microsoft.com/office/powerpoint/2010/main" val="3774252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200" b="0" i="0" kern="1200" dirty="0">
                <a:solidFill>
                  <a:schemeClr val="tx1"/>
                </a:solidFill>
                <a:effectLst/>
                <a:latin typeface="+mn-lt"/>
                <a:ea typeface="+mn-ea"/>
                <a:cs typeface="+mn-cs"/>
              </a:rPr>
              <a:t>In the table is the average consumption of 17 types of food in grams per person per week for every country in the UK.</a:t>
            </a:r>
          </a:p>
          <a:p>
            <a:r>
              <a:rPr lang="en-US" sz="1200" b="0" i="0" kern="1200" dirty="0">
                <a:solidFill>
                  <a:schemeClr val="tx1"/>
                </a:solidFill>
                <a:effectLst/>
                <a:latin typeface="+mn-lt"/>
                <a:ea typeface="+mn-ea"/>
                <a:cs typeface="+mn-cs"/>
              </a:rPr>
              <a:t>The table shows some interesting variations across different food types, but overall differences aren't so notable.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Sample (observation points): 4 countries</a:t>
            </a:r>
          </a:p>
          <a:p>
            <a:r>
              <a:rPr lang="en-US" sz="1200" b="0" i="0" kern="1200" dirty="0">
                <a:solidFill>
                  <a:schemeClr val="tx1"/>
                </a:solidFill>
                <a:effectLst/>
                <a:latin typeface="+mn-lt"/>
                <a:ea typeface="+mn-ea"/>
                <a:cs typeface="+mn-cs"/>
              </a:rPr>
              <a:t>Variables (features): food (many of them!)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Let's see if PCA can eliminate dimensions to emphasize how countries differ.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Can we reduce the dimension space from 17 to 1? What about 2?</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82CFD2B-B1E9-4286-B907-F22A15B9E537}" type="slidenum">
              <a:rPr lang="en-US" smtClean="0"/>
              <a:t>2</a:t>
            </a:fld>
            <a:endParaRPr lang="en-US"/>
          </a:p>
        </p:txBody>
      </p:sp>
    </p:spTree>
    <p:extLst>
      <p:ext uri="{BB962C8B-B14F-4D97-AF65-F5344CB8AC3E}">
        <p14:creationId xmlns:p14="http://schemas.microsoft.com/office/powerpoint/2010/main" val="591775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200" b="0" i="0" kern="1200" dirty="0">
                <a:solidFill>
                  <a:schemeClr val="tx1"/>
                </a:solidFill>
                <a:effectLst/>
                <a:latin typeface="+mn-lt"/>
                <a:ea typeface="+mn-ea"/>
                <a:cs typeface="+mn-cs"/>
              </a:rPr>
              <a:t>Now, see the first and second principal components, we see Northern Ireland a major outlier. Once we go back and look at the data in the table, this makes sense: the Northern Irish eat way more grams of fresh potatoes and way fewer of fresh fruits, cheese, fish and alcoholic drinks. It's a good sign that structure we've visualized reflects a big fact of real-world geography: Northern Ireland is the only of the four countries not on the island of Great Britain. </a:t>
            </a:r>
            <a:endParaRPr lang="en-US" dirty="0"/>
          </a:p>
        </p:txBody>
      </p:sp>
      <p:sp>
        <p:nvSpPr>
          <p:cNvPr id="4" name="Slide Number Placeholder 3"/>
          <p:cNvSpPr>
            <a:spLocks noGrp="1"/>
          </p:cNvSpPr>
          <p:nvPr>
            <p:ph type="sldNum" sz="quarter" idx="10"/>
          </p:nvPr>
        </p:nvSpPr>
        <p:spPr/>
        <p:txBody>
          <a:bodyPr/>
          <a:lstStyle/>
          <a:p>
            <a:fld id="{A82CFD2B-B1E9-4286-B907-F22A15B9E537}" type="slidenum">
              <a:rPr lang="en-US" smtClean="0"/>
              <a:t>3</a:t>
            </a:fld>
            <a:endParaRPr lang="en-US"/>
          </a:p>
        </p:txBody>
      </p:sp>
    </p:spTree>
    <p:extLst>
      <p:ext uri="{BB962C8B-B14F-4D97-AF65-F5344CB8AC3E}">
        <p14:creationId xmlns:p14="http://schemas.microsoft.com/office/powerpoint/2010/main" val="1957383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CFD2B-B1E9-4286-B907-F22A15B9E537}" type="slidenum">
              <a:rPr lang="en-US" smtClean="0"/>
              <a:t>5</a:t>
            </a:fld>
            <a:endParaRPr lang="en-US"/>
          </a:p>
        </p:txBody>
      </p:sp>
    </p:spTree>
    <p:extLst>
      <p:ext uri="{BB962C8B-B14F-4D97-AF65-F5344CB8AC3E}">
        <p14:creationId xmlns:p14="http://schemas.microsoft.com/office/powerpoint/2010/main" val="4091921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200" b="0" i="0" kern="1200" dirty="0">
                <a:solidFill>
                  <a:schemeClr val="tx1"/>
                </a:solidFill>
                <a:effectLst/>
                <a:latin typeface="+mn-lt"/>
                <a:ea typeface="+mn-ea"/>
                <a:cs typeface="+mn-cs"/>
              </a:rPr>
              <a:t>Now, see the first and second principal components, we see Northern Ireland a major outlier. Once we go back and look at the data in the table, this makes sense: the Northern Irish eat way more grams of fresh potatoes and way fewer of fresh fruits, cheese, fish and alcoholic drinks. It's a good sign that structure we've visualized reflects a big fact of real-world geography: Northern Ireland is the only of the four countries not on the island of Great Britain. </a:t>
            </a:r>
            <a:endParaRPr lang="en-US" dirty="0"/>
          </a:p>
        </p:txBody>
      </p:sp>
      <p:sp>
        <p:nvSpPr>
          <p:cNvPr id="4" name="Slide Number Placeholder 3"/>
          <p:cNvSpPr>
            <a:spLocks noGrp="1"/>
          </p:cNvSpPr>
          <p:nvPr>
            <p:ph type="sldNum" sz="quarter" idx="10"/>
          </p:nvPr>
        </p:nvSpPr>
        <p:spPr/>
        <p:txBody>
          <a:bodyPr/>
          <a:lstStyle/>
          <a:p>
            <a:fld id="{A82CFD2B-B1E9-4286-B907-F22A15B9E537}" type="slidenum">
              <a:rPr lang="en-US" smtClean="0"/>
              <a:t>6</a:t>
            </a:fld>
            <a:endParaRPr lang="en-US"/>
          </a:p>
        </p:txBody>
      </p:sp>
    </p:spTree>
    <p:extLst>
      <p:ext uri="{BB962C8B-B14F-4D97-AF65-F5344CB8AC3E}">
        <p14:creationId xmlns:p14="http://schemas.microsoft.com/office/powerpoint/2010/main" val="3814344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CFD2B-B1E9-4286-B907-F22A15B9E537}" type="slidenum">
              <a:rPr lang="en-US" smtClean="0"/>
              <a:t>8</a:t>
            </a:fld>
            <a:endParaRPr lang="en-US"/>
          </a:p>
        </p:txBody>
      </p:sp>
    </p:spTree>
    <p:extLst>
      <p:ext uri="{BB962C8B-B14F-4D97-AF65-F5344CB8AC3E}">
        <p14:creationId xmlns:p14="http://schemas.microsoft.com/office/powerpoint/2010/main" val="3341687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you’ve worked with a lot of variables before, you know this can present problems. Do you understand the relationships between each variable? Do you have so many variables that you are in danger of overfitting your model to your data?</a:t>
            </a:r>
            <a:endParaRPr lang="en-US" dirty="0"/>
          </a:p>
        </p:txBody>
      </p:sp>
      <p:sp>
        <p:nvSpPr>
          <p:cNvPr id="4" name="Slide Number Placeholder 3"/>
          <p:cNvSpPr>
            <a:spLocks noGrp="1"/>
          </p:cNvSpPr>
          <p:nvPr>
            <p:ph type="sldNum" sz="quarter" idx="5"/>
          </p:nvPr>
        </p:nvSpPr>
        <p:spPr/>
        <p:txBody>
          <a:bodyPr/>
          <a:lstStyle/>
          <a:p>
            <a:fld id="{A82CFD2B-B1E9-4286-B907-F22A15B9E537}" type="slidenum">
              <a:rPr lang="en-US" smtClean="0"/>
              <a:t>9</a:t>
            </a:fld>
            <a:endParaRPr lang="en-US"/>
          </a:p>
        </p:txBody>
      </p:sp>
    </p:spTree>
    <p:extLst>
      <p:ext uri="{BB962C8B-B14F-4D97-AF65-F5344CB8AC3E}">
        <p14:creationId xmlns:p14="http://schemas.microsoft.com/office/powerpoint/2010/main" val="4024520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CFD2B-B1E9-4286-B907-F22A15B9E537}" type="slidenum">
              <a:rPr lang="en-US" smtClean="0"/>
              <a:t>10</a:t>
            </a:fld>
            <a:endParaRPr lang="en-US"/>
          </a:p>
        </p:txBody>
      </p:sp>
    </p:spTree>
    <p:extLst>
      <p:ext uri="{BB962C8B-B14F-4D97-AF65-F5344CB8AC3E}">
        <p14:creationId xmlns:p14="http://schemas.microsoft.com/office/powerpoint/2010/main" val="3212999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CFD2B-B1E9-4286-B907-F22A15B9E537}" type="slidenum">
              <a:rPr lang="en-US" smtClean="0"/>
              <a:t>11</a:t>
            </a:fld>
            <a:endParaRPr lang="en-US"/>
          </a:p>
        </p:txBody>
      </p:sp>
    </p:spTree>
    <p:extLst>
      <p:ext uri="{BB962C8B-B14F-4D97-AF65-F5344CB8AC3E}">
        <p14:creationId xmlns:p14="http://schemas.microsoft.com/office/powerpoint/2010/main" val="1914478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811B3707-FD6F-4357-B18B-37D39DF1D0B5}" type="datetimeFigureOut">
              <a:rPr lang="en-US" smtClean="0"/>
              <a:t>2/25/20</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C533F9BD-4BB6-45C5-982F-C95F1BFD3226}" type="slidenum">
              <a:rPr lang="en-US" smtClean="0"/>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11B3707-FD6F-4357-B18B-37D39DF1D0B5}" type="datetimeFigureOut">
              <a:rPr lang="en-US" smtClean="0"/>
              <a:t>2/25/20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33F9BD-4BB6-45C5-982F-C95F1BFD322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11B3707-FD6F-4357-B18B-37D39DF1D0B5}" type="datetimeFigureOut">
              <a:rPr lang="en-US" smtClean="0"/>
              <a:t>2/25/20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33F9BD-4BB6-45C5-982F-C95F1BFD3226}"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3271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811B3707-FD6F-4357-B18B-37D39DF1D0B5}" type="datetimeFigureOut">
              <a:rPr lang="en-US" smtClean="0"/>
              <a:t>2/25/20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33F9BD-4BB6-45C5-982F-C95F1BFD3226}" type="slidenum">
              <a:rPr lang="en-US" smtClean="0"/>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811B3707-FD6F-4357-B18B-37D39DF1D0B5}" type="datetimeFigureOut">
              <a:rPr lang="en-US" smtClean="0"/>
              <a:t>2/25/20</a:t>
            </a:fld>
            <a:endParaRPr lang="en-US"/>
          </a:p>
        </p:txBody>
      </p:sp>
      <p:sp>
        <p:nvSpPr>
          <p:cNvPr id="5" name="Footer Placeholder 4"/>
          <p:cNvSpPr>
            <a:spLocks noGrp="1"/>
          </p:cNvSpPr>
          <p:nvPr>
            <p:ph type="ftr" sz="quarter" idx="11"/>
          </p:nvPr>
        </p:nvSpPr>
        <p:spPr>
          <a:xfrm>
            <a:off x="800100" y="6172200"/>
            <a:ext cx="4000500" cy="457200"/>
          </a:xfrm>
        </p:spPr>
        <p:txBody>
          <a:bodyPr/>
          <a:lstStyle/>
          <a:p>
            <a:endParaRPr lang="en-US"/>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C533F9BD-4BB6-45C5-982F-C95F1BFD3226}"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811B3707-FD6F-4357-B18B-37D39DF1D0B5}" type="datetimeFigureOut">
              <a:rPr lang="en-US" smtClean="0"/>
              <a:t>2/25/20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33F9BD-4BB6-45C5-982F-C95F1BFD3226}" type="slidenum">
              <a:rPr lang="en-US" smtClean="0"/>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811B3707-FD6F-4357-B18B-37D39DF1D0B5}" type="datetimeFigureOut">
              <a:rPr lang="en-US" smtClean="0"/>
              <a:t>2/25/20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33F9BD-4BB6-45C5-982F-C95F1BFD3226}" type="slidenum">
              <a:rPr lang="en-US" smtClean="0"/>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811B3707-FD6F-4357-B18B-37D39DF1D0B5}" type="datetimeFigureOut">
              <a:rPr lang="en-US" smtClean="0"/>
              <a:t>2/25/20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33F9BD-4BB6-45C5-982F-C95F1BFD322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1B3707-FD6F-4357-B18B-37D39DF1D0B5}" type="datetimeFigureOut">
              <a:rPr lang="en-US" smtClean="0"/>
              <a:t>2/25/20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33F9BD-4BB6-45C5-982F-C95F1BFD322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811B3707-FD6F-4357-B18B-37D39DF1D0B5}" type="datetimeFigureOut">
              <a:rPr lang="en-US" smtClean="0"/>
              <a:t>2/25/20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33F9BD-4BB6-45C5-982F-C95F1BFD3226}" type="slidenum">
              <a:rPr lang="en-US" smtClean="0"/>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811B3707-FD6F-4357-B18B-37D39DF1D0B5}" type="datetimeFigureOut">
              <a:rPr lang="en-US" smtClean="0"/>
              <a:t>2/25/20</a:t>
            </a:fld>
            <a:endParaRPr lang="en-US"/>
          </a:p>
        </p:txBody>
      </p:sp>
      <p:sp>
        <p:nvSpPr>
          <p:cNvPr id="6" name="Footer Placeholder 5"/>
          <p:cNvSpPr>
            <a:spLocks noGrp="1"/>
          </p:cNvSpPr>
          <p:nvPr>
            <p:ph type="ftr" sz="quarter" idx="11"/>
          </p:nvPr>
        </p:nvSpPr>
        <p:spPr>
          <a:xfrm>
            <a:off x="914400" y="6172200"/>
            <a:ext cx="3886200" cy="457200"/>
          </a:xfrm>
        </p:spPr>
        <p:txBody>
          <a:bodyPr/>
          <a:lstStyle/>
          <a:p>
            <a:endParaRPr lang="en-US"/>
          </a:p>
        </p:txBody>
      </p:sp>
      <p:sp>
        <p:nvSpPr>
          <p:cNvPr id="7" name="Slide Number Placeholder 6"/>
          <p:cNvSpPr>
            <a:spLocks noGrp="1"/>
          </p:cNvSpPr>
          <p:nvPr>
            <p:ph type="sldNum" sz="quarter" idx="12"/>
          </p:nvPr>
        </p:nvSpPr>
        <p:spPr>
          <a:xfrm>
            <a:off x="146304" y="6208776"/>
            <a:ext cx="457200" cy="457200"/>
          </a:xfrm>
        </p:spPr>
        <p:txBody>
          <a:bodyPr/>
          <a:lstStyle/>
          <a:p>
            <a:fld id="{C533F9BD-4BB6-45C5-982F-C95F1BFD3226}" type="slidenum">
              <a:rPr lang="en-US" smtClean="0"/>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811B3707-FD6F-4357-B18B-37D39DF1D0B5}" type="datetimeFigureOut">
              <a:rPr lang="en-US" smtClean="0"/>
              <a:t>2/25/20</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C533F9BD-4BB6-45C5-982F-C95F1BFD3226}"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40.png"/><Relationship Id="rId5" Type="http://schemas.openxmlformats.org/officeDocument/2006/relationships/image" Target="../media/image8.png"/><Relationship Id="rId4" Type="http://schemas.openxmlformats.org/officeDocument/2006/relationships/image" Target="../media/image150.png"/></Relationships>
</file>

<file path=ppt/slides/_rels/slide1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90.png"/><Relationship Id="rId5" Type="http://schemas.openxmlformats.org/officeDocument/2006/relationships/image" Target="../media/image180.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70.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250.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image" Target="../media/image15.png"/><Relationship Id="rId7" Type="http://schemas.openxmlformats.org/officeDocument/2006/relationships/image" Target="../media/image280.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281.png"/><Relationship Id="rId5" Type="http://schemas.openxmlformats.org/officeDocument/2006/relationships/image" Target="../media/image16.png"/><Relationship Id="rId10" Type="http://schemas.openxmlformats.org/officeDocument/2006/relationships/image" Target="../media/image14.png"/><Relationship Id="rId4" Type="http://schemas.openxmlformats.org/officeDocument/2006/relationships/image" Target="../media/image250.png"/><Relationship Id="rId9" Type="http://schemas.openxmlformats.org/officeDocument/2006/relationships/image" Target="../media/image320.png"/></Relationships>
</file>

<file path=ppt/slides/_rels/slide22.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17.png"/><Relationship Id="rId1" Type="http://schemas.openxmlformats.org/officeDocument/2006/relationships/slideLayout" Target="../slideLayouts/slideLayout12.xml"/><Relationship Id="rId5" Type="http://schemas.openxmlformats.org/officeDocument/2006/relationships/image" Target="../media/image360.png"/><Relationship Id="rId4" Type="http://schemas.openxmlformats.org/officeDocument/2006/relationships/image" Target="../media/image350.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56.png"/><Relationship Id="rId7" Type="http://schemas.openxmlformats.org/officeDocument/2006/relationships/image" Target="../media/image80.png"/><Relationship Id="rId2" Type="http://schemas.openxmlformats.org/officeDocument/2006/relationships/image" Target="../media/image55.png"/><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58.png"/><Relationship Id="rId10" Type="http://schemas.openxmlformats.org/officeDocument/2006/relationships/image" Target="../media/image83.png"/><Relationship Id="rId4" Type="http://schemas.openxmlformats.org/officeDocument/2006/relationships/image" Target="../media/image57.png"/><Relationship Id="rId9" Type="http://schemas.openxmlformats.org/officeDocument/2006/relationships/image" Target="../media/image82.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87.png"/><Relationship Id="rId1" Type="http://schemas.openxmlformats.org/officeDocument/2006/relationships/slideLayout" Target="../slideLayouts/slideLayout1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 Id="rId4" Type="http://schemas.openxmlformats.org/officeDocument/2006/relationships/image" Target="../media/image940.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36.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10.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828800"/>
            <a:ext cx="8229600" cy="1470025"/>
          </a:xfrm>
        </p:spPr>
        <p:txBody>
          <a:bodyPr>
            <a:normAutofit/>
          </a:bodyPr>
          <a:lstStyle/>
          <a:p>
            <a:r>
              <a:rPr lang="en-US" dirty="0"/>
              <a:t>Principal Component Analysis</a:t>
            </a:r>
          </a:p>
        </p:txBody>
      </p:sp>
    </p:spTree>
    <p:extLst>
      <p:ext uri="{BB962C8B-B14F-4D97-AF65-F5344CB8AC3E}">
        <p14:creationId xmlns:p14="http://schemas.microsoft.com/office/powerpoint/2010/main" val="34477187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1E2130-7F6E-3341-806C-3A6DC4344A5F}"/>
              </a:ext>
            </a:extLst>
          </p:cNvPr>
          <p:cNvSpPr/>
          <p:nvPr/>
        </p:nvSpPr>
        <p:spPr>
          <a:xfrm>
            <a:off x="152400" y="254323"/>
            <a:ext cx="5410200" cy="646331"/>
          </a:xfrm>
          <a:prstGeom prst="rect">
            <a:avLst/>
          </a:prstGeom>
        </p:spPr>
        <p:txBody>
          <a:bodyPr wrap="square">
            <a:spAutoFit/>
          </a:bodyPr>
          <a:lstStyle/>
          <a:p>
            <a:r>
              <a:rPr lang="en-US" dirty="0">
                <a:latin typeface="Atlas Grotesk"/>
              </a:rPr>
              <a:t>Example: Reduce the feature space by including only the features regarding the mean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44BE7BD-0CA5-2046-9C49-B7C7257B72E9}"/>
                  </a:ext>
                </a:extLst>
              </p:cNvPr>
              <p:cNvSpPr txBox="1"/>
              <p:nvPr/>
            </p:nvSpPr>
            <p:spPr>
              <a:xfrm>
                <a:off x="907473" y="1395477"/>
                <a:ext cx="2483052" cy="9653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m>
                            <m:mPr>
                              <m:mcs>
                                <m:mc>
                                  <m:mcPr>
                                    <m:count m:val="3"/>
                                    <m:mcJc m:val="center"/>
                                  </m:mcPr>
                                </m:mc>
                              </m:mcs>
                              <m:ctrlPr>
                                <a:rPr lang="en-US" sz="2400" b="0" i="1" smtClean="0">
                                  <a:latin typeface="Cambria Math" panose="02040503050406030204" pitchFamily="18" charset="0"/>
                                </a:rPr>
                              </m:ctrlPr>
                            </m:mPr>
                            <m:mr>
                              <m:e>
                                <m:r>
                                  <m:rPr>
                                    <m:brk m:alnAt="7"/>
                                  </m:rPr>
                                  <a:rPr lang="en-US" sz="2400" b="0" i="1" smtClean="0">
                                    <a:latin typeface="Cambria Math" panose="02040503050406030204" pitchFamily="18" charset="0"/>
                                  </a:rPr>
                                  <m:t>⋮</m:t>
                                </m:r>
                              </m:e>
                              <m:e>
                                <m:r>
                                  <m:rPr>
                                    <m:brk m:alnAt="7"/>
                                  </m:rPr>
                                  <a:rPr lang="en-US" sz="2400" i="1">
                                    <a:latin typeface="Cambria Math" panose="02040503050406030204" pitchFamily="18" charset="0"/>
                                  </a:rPr>
                                  <m:t>⋮</m:t>
                                </m:r>
                              </m:e>
                              <m:e>
                                <m:r>
                                  <m:rPr>
                                    <m:brk m:alnAt="7"/>
                                  </m:rPr>
                                  <a:rPr lang="en-US" sz="2400" i="1">
                                    <a:latin typeface="Cambria Math" panose="02040503050406030204" pitchFamily="18" charset="0"/>
                                  </a:rPr>
                                  <m:t>⋮</m:t>
                                </m:r>
                              </m:e>
                            </m:mr>
                            <m:mr>
                              <m:e>
                                <m:sSub>
                                  <m:sSubPr>
                                    <m:ctrlPr>
                                      <a:rPr lang="en-US" sz="2400" i="1">
                                        <a:latin typeface="Cambria Math" panose="02040503050406030204" pitchFamily="18" charset="0"/>
                                      </a:rPr>
                                    </m:ctrlPr>
                                  </m:sSubPr>
                                  <m:e>
                                    <m:r>
                                      <a:rPr lang="en-US" sz="2400" i="1">
                                        <a:latin typeface="Cambria Math" panose="02040503050406030204" pitchFamily="18" charset="0"/>
                                      </a:rPr>
                                      <m:t>𝐹</m:t>
                                    </m:r>
                                  </m:e>
                                  <m:sub>
                                    <m:r>
                                      <a:rPr lang="en-US" sz="2400" i="1">
                                        <a:latin typeface="Cambria Math" panose="02040503050406030204" pitchFamily="18" charset="0"/>
                                      </a:rPr>
                                      <m:t>1</m:t>
                                    </m:r>
                                  </m:sub>
                                </m:sSub>
                              </m:e>
                              <m:e>
                                <m:r>
                                  <a:rPr lang="en-US" sz="2400" b="0" i="1" smtClean="0">
                                    <a:latin typeface="Cambria Math" panose="02040503050406030204" pitchFamily="18" charset="0"/>
                                  </a:rPr>
                                  <m:t>…</m:t>
                                </m:r>
                              </m:e>
                              <m:e>
                                <m:sSub>
                                  <m:sSubPr>
                                    <m:ctrlPr>
                                      <a:rPr lang="en-US" sz="2400" i="1">
                                        <a:latin typeface="Cambria Math" panose="02040503050406030204" pitchFamily="18" charset="0"/>
                                      </a:rPr>
                                    </m:ctrlPr>
                                  </m:sSubPr>
                                  <m:e>
                                    <m:r>
                                      <a:rPr lang="en-US" sz="2400" i="1">
                                        <a:latin typeface="Cambria Math" panose="02040503050406030204" pitchFamily="18" charset="0"/>
                                      </a:rPr>
                                      <m:t>𝐹</m:t>
                                    </m:r>
                                  </m:e>
                                  <m:sub>
                                    <m:r>
                                      <a:rPr lang="en-US" sz="2400" b="0" i="1" smtClean="0">
                                        <a:latin typeface="Cambria Math" panose="02040503050406030204" pitchFamily="18" charset="0"/>
                                      </a:rPr>
                                      <m:t>30</m:t>
                                    </m:r>
                                  </m:sub>
                                </m:sSub>
                              </m:e>
                            </m:mr>
                            <m:mr>
                              <m:e>
                                <m:r>
                                  <m:rPr>
                                    <m:brk m:alnAt="7"/>
                                  </m:rPr>
                                  <a:rPr lang="en-US" sz="2400" i="1">
                                    <a:latin typeface="Cambria Math" panose="02040503050406030204" pitchFamily="18" charset="0"/>
                                  </a:rPr>
                                  <m:t>⋮</m:t>
                                </m:r>
                              </m:e>
                              <m:e>
                                <m:r>
                                  <m:rPr>
                                    <m:brk m:alnAt="7"/>
                                  </m:rPr>
                                  <a:rPr lang="en-US" sz="2400" i="1">
                                    <a:latin typeface="Cambria Math" panose="02040503050406030204" pitchFamily="18" charset="0"/>
                                  </a:rPr>
                                  <m:t>⋮</m:t>
                                </m:r>
                              </m:e>
                              <m:e>
                                <m:r>
                                  <m:rPr>
                                    <m:brk m:alnAt="7"/>
                                  </m:rPr>
                                  <a:rPr lang="en-US" sz="2400" i="1">
                                    <a:latin typeface="Cambria Math" panose="02040503050406030204" pitchFamily="18" charset="0"/>
                                  </a:rPr>
                                  <m:t>⋮</m:t>
                                </m:r>
                              </m:e>
                            </m:mr>
                          </m:m>
                        </m:e>
                      </m:d>
                    </m:oMath>
                  </m:oMathPara>
                </a14:m>
                <a:endParaRPr lang="en-US" sz="2400" dirty="0"/>
              </a:p>
            </p:txBody>
          </p:sp>
        </mc:Choice>
        <mc:Fallback xmlns="">
          <p:sp>
            <p:nvSpPr>
              <p:cNvPr id="5" name="TextBox 4">
                <a:extLst>
                  <a:ext uri="{FF2B5EF4-FFF2-40B4-BE49-F238E27FC236}">
                    <a16:creationId xmlns:a16="http://schemas.microsoft.com/office/drawing/2014/main" id="{D44BE7BD-0CA5-2046-9C49-B7C7257B72E9}"/>
                  </a:ext>
                </a:extLst>
              </p:cNvPr>
              <p:cNvSpPr txBox="1">
                <a:spLocks noRot="1" noChangeAspect="1" noMove="1" noResize="1" noEditPoints="1" noAdjustHandles="1" noChangeArrowheads="1" noChangeShapeType="1" noTextEdit="1"/>
              </p:cNvSpPr>
              <p:nvPr/>
            </p:nvSpPr>
            <p:spPr>
              <a:xfrm>
                <a:off x="907473" y="1395477"/>
                <a:ext cx="2483052" cy="965329"/>
              </a:xfrm>
              <a:prstGeom prst="rect">
                <a:avLst/>
              </a:prstGeom>
              <a:blipFill>
                <a:blip r:embed="rId4"/>
                <a:stretch>
                  <a:fillRect l="-1523" b="-7792"/>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4B1B7458-F29D-5246-902A-D81DF7EC4947}"/>
              </a:ext>
            </a:extLst>
          </p:cNvPr>
          <p:cNvPicPr>
            <a:picLocks noChangeAspect="1"/>
          </p:cNvPicPr>
          <p:nvPr/>
        </p:nvPicPr>
        <p:blipFill rotWithShape="1">
          <a:blip r:embed="rId5"/>
          <a:srcRect l="4679" t="8737" r="4093"/>
          <a:stretch/>
        </p:blipFill>
        <p:spPr>
          <a:xfrm>
            <a:off x="5708948" y="282032"/>
            <a:ext cx="2901652" cy="2486601"/>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8087CC7-1416-0041-AD11-EBD0E54B9B15}"/>
                  </a:ext>
                </a:extLst>
              </p:cNvPr>
              <p:cNvSpPr txBox="1"/>
              <p:nvPr/>
            </p:nvSpPr>
            <p:spPr>
              <a:xfrm>
                <a:off x="914400" y="3352800"/>
                <a:ext cx="2583977" cy="9653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𝐴</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m>
                            <m:mPr>
                              <m:mcs>
                                <m:mc>
                                  <m:mcPr>
                                    <m:count m:val="3"/>
                                    <m:mcJc m:val="center"/>
                                  </m:mcPr>
                                </m:mc>
                              </m:mcs>
                              <m:ctrlPr>
                                <a:rPr lang="en-US" sz="2400" b="0" i="1" smtClean="0">
                                  <a:latin typeface="Cambria Math" panose="02040503050406030204" pitchFamily="18" charset="0"/>
                                </a:rPr>
                              </m:ctrlPr>
                            </m:mPr>
                            <m:mr>
                              <m:e>
                                <m:r>
                                  <m:rPr>
                                    <m:brk m:alnAt="7"/>
                                  </m:rPr>
                                  <a:rPr lang="en-US" sz="2400" b="0" i="1" smtClean="0">
                                    <a:latin typeface="Cambria Math" panose="02040503050406030204" pitchFamily="18" charset="0"/>
                                  </a:rPr>
                                  <m:t>⋮</m:t>
                                </m:r>
                              </m:e>
                              <m:e>
                                <m:r>
                                  <m:rPr>
                                    <m:brk m:alnAt="7"/>
                                  </m:rPr>
                                  <a:rPr lang="en-US" sz="2400" i="1">
                                    <a:latin typeface="Cambria Math" panose="02040503050406030204" pitchFamily="18" charset="0"/>
                                  </a:rPr>
                                  <m:t>⋮</m:t>
                                </m:r>
                              </m:e>
                              <m:e>
                                <m:r>
                                  <m:rPr>
                                    <m:brk m:alnAt="7"/>
                                  </m:rPr>
                                  <a:rPr lang="en-US" sz="2400" i="1">
                                    <a:latin typeface="Cambria Math" panose="02040503050406030204" pitchFamily="18" charset="0"/>
                                  </a:rPr>
                                  <m:t>⋮</m:t>
                                </m:r>
                              </m:e>
                            </m:mr>
                            <m:mr>
                              <m:e>
                                <m:sSub>
                                  <m:sSubPr>
                                    <m:ctrlPr>
                                      <a:rPr lang="en-US" sz="2400" i="1">
                                        <a:latin typeface="Cambria Math" panose="02040503050406030204" pitchFamily="18" charset="0"/>
                                      </a:rPr>
                                    </m:ctrlPr>
                                  </m:sSubPr>
                                  <m:e>
                                    <m:r>
                                      <a:rPr lang="en-US" sz="2400" i="1">
                                        <a:latin typeface="Cambria Math" panose="02040503050406030204" pitchFamily="18" charset="0"/>
                                      </a:rPr>
                                      <m:t>𝐹</m:t>
                                    </m:r>
                                  </m:e>
                                  <m:sub>
                                    <m:r>
                                      <a:rPr lang="en-US" sz="2400" i="1">
                                        <a:latin typeface="Cambria Math" panose="02040503050406030204" pitchFamily="18" charset="0"/>
                                      </a:rPr>
                                      <m:t>1</m:t>
                                    </m:r>
                                  </m:sub>
                                </m:sSub>
                              </m:e>
                              <m:e>
                                <m:r>
                                  <a:rPr lang="en-US" sz="2400" b="0" i="1" smtClean="0">
                                    <a:latin typeface="Cambria Math" panose="02040503050406030204" pitchFamily="18" charset="0"/>
                                  </a:rPr>
                                  <m:t>…</m:t>
                                </m:r>
                              </m:e>
                              <m:e>
                                <m:sSub>
                                  <m:sSubPr>
                                    <m:ctrlPr>
                                      <a:rPr lang="en-US" sz="2400" i="1">
                                        <a:latin typeface="Cambria Math" panose="02040503050406030204" pitchFamily="18" charset="0"/>
                                      </a:rPr>
                                    </m:ctrlPr>
                                  </m:sSubPr>
                                  <m:e>
                                    <m:r>
                                      <a:rPr lang="en-US" sz="2400" i="1">
                                        <a:latin typeface="Cambria Math" panose="02040503050406030204" pitchFamily="18" charset="0"/>
                                      </a:rPr>
                                      <m:t>𝐹</m:t>
                                    </m:r>
                                  </m:e>
                                  <m:sub>
                                    <m:r>
                                      <a:rPr lang="en-US" sz="2400" b="0" i="1" smtClean="0">
                                        <a:latin typeface="Cambria Math" panose="02040503050406030204" pitchFamily="18" charset="0"/>
                                      </a:rPr>
                                      <m:t>10</m:t>
                                    </m:r>
                                  </m:sub>
                                </m:sSub>
                              </m:e>
                            </m:mr>
                            <m:mr>
                              <m:e>
                                <m:r>
                                  <m:rPr>
                                    <m:brk m:alnAt="7"/>
                                  </m:rPr>
                                  <a:rPr lang="en-US" sz="2400" i="1">
                                    <a:latin typeface="Cambria Math" panose="02040503050406030204" pitchFamily="18" charset="0"/>
                                  </a:rPr>
                                  <m:t>⋮</m:t>
                                </m:r>
                              </m:e>
                              <m:e>
                                <m:r>
                                  <m:rPr>
                                    <m:brk m:alnAt="7"/>
                                  </m:rPr>
                                  <a:rPr lang="en-US" sz="2400" i="1">
                                    <a:latin typeface="Cambria Math" panose="02040503050406030204" pitchFamily="18" charset="0"/>
                                  </a:rPr>
                                  <m:t>⋮</m:t>
                                </m:r>
                              </m:e>
                              <m:e>
                                <m:r>
                                  <m:rPr>
                                    <m:brk m:alnAt="7"/>
                                  </m:rPr>
                                  <a:rPr lang="en-US" sz="2400" i="1">
                                    <a:latin typeface="Cambria Math" panose="02040503050406030204" pitchFamily="18" charset="0"/>
                                  </a:rPr>
                                  <m:t>⋮</m:t>
                                </m:r>
                              </m:e>
                            </m:mr>
                          </m:m>
                        </m:e>
                      </m:d>
                    </m:oMath>
                  </m:oMathPara>
                </a14:m>
                <a:endParaRPr lang="en-US" sz="2400" dirty="0"/>
              </a:p>
            </p:txBody>
          </p:sp>
        </mc:Choice>
        <mc:Fallback xmlns="">
          <p:sp>
            <p:nvSpPr>
              <p:cNvPr id="11" name="TextBox 10">
                <a:extLst>
                  <a:ext uri="{FF2B5EF4-FFF2-40B4-BE49-F238E27FC236}">
                    <a16:creationId xmlns:a16="http://schemas.microsoft.com/office/drawing/2014/main" id="{58087CC7-1416-0041-AD11-EBD0E54B9B15}"/>
                  </a:ext>
                </a:extLst>
              </p:cNvPr>
              <p:cNvSpPr txBox="1">
                <a:spLocks noRot="1" noChangeAspect="1" noMove="1" noResize="1" noEditPoints="1" noAdjustHandles="1" noChangeArrowheads="1" noChangeShapeType="1" noTextEdit="1"/>
              </p:cNvSpPr>
              <p:nvPr/>
            </p:nvSpPr>
            <p:spPr>
              <a:xfrm>
                <a:off x="914400" y="3352800"/>
                <a:ext cx="2583977" cy="965329"/>
              </a:xfrm>
              <a:prstGeom prst="rect">
                <a:avLst/>
              </a:prstGeom>
              <a:blipFill>
                <a:blip r:embed="rId6"/>
                <a:stretch>
                  <a:fillRect l="-2463" t="-1316" b="-7895"/>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B4B49136-E00B-0B49-A6B8-1CD0D32BCCAC}"/>
              </a:ext>
            </a:extLst>
          </p:cNvPr>
          <p:cNvSpPr/>
          <p:nvPr/>
        </p:nvSpPr>
        <p:spPr>
          <a:xfrm>
            <a:off x="374448" y="4656621"/>
            <a:ext cx="4097865" cy="1754326"/>
          </a:xfrm>
          <a:prstGeom prst="rect">
            <a:avLst/>
          </a:prstGeom>
        </p:spPr>
        <p:txBody>
          <a:bodyPr wrap="square">
            <a:spAutoFit/>
          </a:bodyPr>
          <a:lstStyle/>
          <a:p>
            <a:endParaRPr lang="en-US" dirty="0">
              <a:latin typeface="Atlas Grotesk"/>
            </a:endParaRPr>
          </a:p>
          <a:p>
            <a:r>
              <a:rPr lang="en-US" dirty="0">
                <a:latin typeface="Atlas Grotesk"/>
              </a:rPr>
              <a:t>PROS: simple and maintain interpretation of the feature variables</a:t>
            </a:r>
          </a:p>
          <a:p>
            <a:endParaRPr lang="en-US" dirty="0">
              <a:latin typeface="Atlas Grotesk"/>
            </a:endParaRPr>
          </a:p>
          <a:p>
            <a:r>
              <a:rPr lang="en-US" dirty="0">
                <a:latin typeface="Atlas Grotesk"/>
              </a:rPr>
              <a:t>CONS: lose information from the variables that were dropped</a:t>
            </a:r>
          </a:p>
        </p:txBody>
      </p:sp>
      <p:sp>
        <p:nvSpPr>
          <p:cNvPr id="13" name="Down Arrow 12">
            <a:extLst>
              <a:ext uri="{FF2B5EF4-FFF2-40B4-BE49-F238E27FC236}">
                <a16:creationId xmlns:a16="http://schemas.microsoft.com/office/drawing/2014/main" id="{0F993945-6420-6C47-A900-FD7E276FECED}"/>
              </a:ext>
            </a:extLst>
          </p:cNvPr>
          <p:cNvSpPr/>
          <p:nvPr/>
        </p:nvSpPr>
        <p:spPr>
          <a:xfrm>
            <a:off x="1953116" y="2638778"/>
            <a:ext cx="381000" cy="4613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4703A1B-0E09-6547-8F8E-A437671608A3}"/>
              </a:ext>
            </a:extLst>
          </p:cNvPr>
          <p:cNvPicPr>
            <a:picLocks noChangeAspect="1"/>
          </p:cNvPicPr>
          <p:nvPr/>
        </p:nvPicPr>
        <p:blipFill>
          <a:blip r:embed="rId7"/>
          <a:stretch>
            <a:fillRect/>
          </a:stretch>
        </p:blipFill>
        <p:spPr>
          <a:xfrm>
            <a:off x="4472313" y="2869443"/>
            <a:ext cx="4323102" cy="3757891"/>
          </a:xfrm>
          <a:prstGeom prst="rect">
            <a:avLst/>
          </a:prstGeom>
        </p:spPr>
      </p:pic>
    </p:spTree>
    <p:extLst>
      <p:ext uri="{BB962C8B-B14F-4D97-AF65-F5344CB8AC3E}">
        <p14:creationId xmlns:p14="http://schemas.microsoft.com/office/powerpoint/2010/main" val="520215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1E2130-7F6E-3341-806C-3A6DC4344A5F}"/>
              </a:ext>
            </a:extLst>
          </p:cNvPr>
          <p:cNvSpPr/>
          <p:nvPr/>
        </p:nvSpPr>
        <p:spPr>
          <a:xfrm>
            <a:off x="152400" y="254323"/>
            <a:ext cx="8534400" cy="369332"/>
          </a:xfrm>
          <a:prstGeom prst="rect">
            <a:avLst/>
          </a:prstGeom>
        </p:spPr>
        <p:txBody>
          <a:bodyPr wrap="square">
            <a:spAutoFit/>
          </a:bodyPr>
          <a:lstStyle/>
          <a:p>
            <a:r>
              <a:rPr lang="en-US" dirty="0">
                <a:latin typeface="Atlas Grotesk"/>
              </a:rPr>
              <a:t>Get a new data set, resulting from a linear combination of the original dataset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44BE7BD-0CA5-2046-9C49-B7C7257B72E9}"/>
                  </a:ext>
                </a:extLst>
              </p:cNvPr>
              <p:cNvSpPr txBox="1"/>
              <p:nvPr/>
            </p:nvSpPr>
            <p:spPr>
              <a:xfrm>
                <a:off x="1067077" y="1026207"/>
                <a:ext cx="2483052" cy="9653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m>
                            <m:mPr>
                              <m:mcs>
                                <m:mc>
                                  <m:mcPr>
                                    <m:count m:val="3"/>
                                    <m:mcJc m:val="center"/>
                                  </m:mcPr>
                                </m:mc>
                              </m:mcs>
                              <m:ctrlPr>
                                <a:rPr lang="en-US" sz="2400" b="0" i="1" smtClean="0">
                                  <a:latin typeface="Cambria Math" panose="02040503050406030204" pitchFamily="18" charset="0"/>
                                </a:rPr>
                              </m:ctrlPr>
                            </m:mPr>
                            <m:mr>
                              <m:e>
                                <m:r>
                                  <m:rPr>
                                    <m:brk m:alnAt="7"/>
                                  </m:rPr>
                                  <a:rPr lang="en-US" sz="2400" b="0" i="1" smtClean="0">
                                    <a:latin typeface="Cambria Math" panose="02040503050406030204" pitchFamily="18" charset="0"/>
                                  </a:rPr>
                                  <m:t>⋮</m:t>
                                </m:r>
                              </m:e>
                              <m:e>
                                <m:r>
                                  <m:rPr>
                                    <m:brk m:alnAt="7"/>
                                  </m:rPr>
                                  <a:rPr lang="en-US" sz="2400" i="1">
                                    <a:latin typeface="Cambria Math" panose="02040503050406030204" pitchFamily="18" charset="0"/>
                                  </a:rPr>
                                  <m:t>⋮</m:t>
                                </m:r>
                              </m:e>
                              <m:e>
                                <m:r>
                                  <m:rPr>
                                    <m:brk m:alnAt="7"/>
                                  </m:rPr>
                                  <a:rPr lang="en-US" sz="2400" i="1">
                                    <a:latin typeface="Cambria Math" panose="02040503050406030204" pitchFamily="18" charset="0"/>
                                  </a:rPr>
                                  <m:t>⋮</m:t>
                                </m:r>
                              </m:e>
                            </m:mr>
                            <m:mr>
                              <m:e>
                                <m:sSub>
                                  <m:sSubPr>
                                    <m:ctrlPr>
                                      <a:rPr lang="en-US" sz="2400" i="1">
                                        <a:latin typeface="Cambria Math" panose="02040503050406030204" pitchFamily="18" charset="0"/>
                                      </a:rPr>
                                    </m:ctrlPr>
                                  </m:sSubPr>
                                  <m:e>
                                    <m:r>
                                      <a:rPr lang="en-US" sz="2400" i="1">
                                        <a:latin typeface="Cambria Math" panose="02040503050406030204" pitchFamily="18" charset="0"/>
                                      </a:rPr>
                                      <m:t>𝐹</m:t>
                                    </m:r>
                                  </m:e>
                                  <m:sub>
                                    <m:r>
                                      <a:rPr lang="en-US" sz="2400" i="1">
                                        <a:latin typeface="Cambria Math" panose="02040503050406030204" pitchFamily="18" charset="0"/>
                                      </a:rPr>
                                      <m:t>1</m:t>
                                    </m:r>
                                  </m:sub>
                                </m:sSub>
                              </m:e>
                              <m:e>
                                <m:r>
                                  <a:rPr lang="en-US" sz="2400" b="0" i="1" smtClean="0">
                                    <a:latin typeface="Cambria Math" panose="02040503050406030204" pitchFamily="18" charset="0"/>
                                  </a:rPr>
                                  <m:t>…</m:t>
                                </m:r>
                              </m:e>
                              <m:e>
                                <m:sSub>
                                  <m:sSubPr>
                                    <m:ctrlPr>
                                      <a:rPr lang="en-US" sz="2400" i="1">
                                        <a:latin typeface="Cambria Math" panose="02040503050406030204" pitchFamily="18" charset="0"/>
                                      </a:rPr>
                                    </m:ctrlPr>
                                  </m:sSubPr>
                                  <m:e>
                                    <m:r>
                                      <a:rPr lang="en-US" sz="2400" i="1">
                                        <a:latin typeface="Cambria Math" panose="02040503050406030204" pitchFamily="18" charset="0"/>
                                      </a:rPr>
                                      <m:t>𝐹</m:t>
                                    </m:r>
                                  </m:e>
                                  <m:sub>
                                    <m:r>
                                      <a:rPr lang="en-US" sz="2400" b="0" i="1" smtClean="0">
                                        <a:latin typeface="Cambria Math" panose="02040503050406030204" pitchFamily="18" charset="0"/>
                                      </a:rPr>
                                      <m:t>30</m:t>
                                    </m:r>
                                  </m:sub>
                                </m:sSub>
                              </m:e>
                            </m:mr>
                            <m:mr>
                              <m:e>
                                <m:r>
                                  <m:rPr>
                                    <m:brk m:alnAt="7"/>
                                  </m:rPr>
                                  <a:rPr lang="en-US" sz="2400" i="1">
                                    <a:latin typeface="Cambria Math" panose="02040503050406030204" pitchFamily="18" charset="0"/>
                                  </a:rPr>
                                  <m:t>⋮</m:t>
                                </m:r>
                              </m:e>
                              <m:e>
                                <m:r>
                                  <m:rPr>
                                    <m:brk m:alnAt="7"/>
                                  </m:rPr>
                                  <a:rPr lang="en-US" sz="2400" i="1">
                                    <a:latin typeface="Cambria Math" panose="02040503050406030204" pitchFamily="18" charset="0"/>
                                  </a:rPr>
                                  <m:t>⋮</m:t>
                                </m:r>
                              </m:e>
                              <m:e>
                                <m:r>
                                  <m:rPr>
                                    <m:brk m:alnAt="7"/>
                                  </m:rPr>
                                  <a:rPr lang="en-US" sz="2400" i="1">
                                    <a:latin typeface="Cambria Math" panose="02040503050406030204" pitchFamily="18" charset="0"/>
                                  </a:rPr>
                                  <m:t>⋮</m:t>
                                </m:r>
                              </m:e>
                            </m:mr>
                          </m:m>
                        </m:e>
                      </m:d>
                    </m:oMath>
                  </m:oMathPara>
                </a14:m>
                <a:endParaRPr lang="en-US" sz="2400" dirty="0"/>
              </a:p>
            </p:txBody>
          </p:sp>
        </mc:Choice>
        <mc:Fallback xmlns="">
          <p:sp>
            <p:nvSpPr>
              <p:cNvPr id="5" name="TextBox 4">
                <a:extLst>
                  <a:ext uri="{FF2B5EF4-FFF2-40B4-BE49-F238E27FC236}">
                    <a16:creationId xmlns:a16="http://schemas.microsoft.com/office/drawing/2014/main" id="{D44BE7BD-0CA5-2046-9C49-B7C7257B72E9}"/>
                  </a:ext>
                </a:extLst>
              </p:cNvPr>
              <p:cNvSpPr txBox="1">
                <a:spLocks noRot="1" noChangeAspect="1" noMove="1" noResize="1" noEditPoints="1" noAdjustHandles="1" noChangeArrowheads="1" noChangeShapeType="1" noTextEdit="1"/>
              </p:cNvSpPr>
              <p:nvPr/>
            </p:nvSpPr>
            <p:spPr>
              <a:xfrm>
                <a:off x="1067077" y="1026207"/>
                <a:ext cx="2483052" cy="965329"/>
              </a:xfrm>
              <a:prstGeom prst="rect">
                <a:avLst/>
              </a:prstGeom>
              <a:blipFill>
                <a:blip r:embed="rId3"/>
                <a:stretch>
                  <a:fillRect l="-2551" b="-7792"/>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4B1B7458-F29D-5246-902A-D81DF7EC4947}"/>
              </a:ext>
            </a:extLst>
          </p:cNvPr>
          <p:cNvPicPr>
            <a:picLocks noChangeAspect="1"/>
          </p:cNvPicPr>
          <p:nvPr/>
        </p:nvPicPr>
        <p:blipFill rotWithShape="1">
          <a:blip r:embed="rId4"/>
          <a:srcRect l="4679" t="8737" r="4093"/>
          <a:stretch/>
        </p:blipFill>
        <p:spPr>
          <a:xfrm>
            <a:off x="4343400" y="873701"/>
            <a:ext cx="4448090" cy="3811837"/>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8087CC7-1416-0041-AD11-EBD0E54B9B15}"/>
                  </a:ext>
                </a:extLst>
              </p:cNvPr>
              <p:cNvSpPr txBox="1"/>
              <p:nvPr/>
            </p:nvSpPr>
            <p:spPr>
              <a:xfrm>
                <a:off x="1066800" y="2895600"/>
                <a:ext cx="2681696" cy="9839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𝐴</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m>
                            <m:mPr>
                              <m:mcs>
                                <m:mc>
                                  <m:mcPr>
                                    <m:count m:val="3"/>
                                    <m:mcJc m:val="center"/>
                                  </m:mcPr>
                                </m:mc>
                              </m:mcs>
                              <m:ctrlPr>
                                <a:rPr lang="en-US" sz="2400" b="0" i="1" smtClean="0">
                                  <a:latin typeface="Cambria Math" panose="02040503050406030204" pitchFamily="18" charset="0"/>
                                </a:rPr>
                              </m:ctrlPr>
                            </m:mPr>
                            <m:mr>
                              <m:e>
                                <m:r>
                                  <m:rPr>
                                    <m:brk m:alnAt="7"/>
                                  </m:rPr>
                                  <a:rPr lang="en-US" sz="2400" b="0" i="1" smtClean="0">
                                    <a:latin typeface="Cambria Math" panose="02040503050406030204" pitchFamily="18" charset="0"/>
                                  </a:rPr>
                                  <m:t>⋮</m:t>
                                </m:r>
                              </m:e>
                              <m:e>
                                <m:r>
                                  <m:rPr>
                                    <m:brk m:alnAt="7"/>
                                  </m:rPr>
                                  <a:rPr lang="en-US" sz="2400" i="1">
                                    <a:latin typeface="Cambria Math" panose="02040503050406030204" pitchFamily="18" charset="0"/>
                                  </a:rPr>
                                  <m:t>⋮</m:t>
                                </m:r>
                              </m:e>
                              <m:e>
                                <m:r>
                                  <m:rPr>
                                    <m:brk m:alnAt="7"/>
                                  </m:rPr>
                                  <a:rPr lang="en-US" sz="2400" i="1">
                                    <a:latin typeface="Cambria Math" panose="02040503050406030204" pitchFamily="18" charset="0"/>
                                  </a:rPr>
                                  <m:t>⋮</m:t>
                                </m:r>
                              </m:e>
                            </m:mr>
                            <m:mr>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𝐹</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m:t>
                                    </m:r>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𝐹</m:t>
                                    </m:r>
                                  </m:e>
                                  <m:sub>
                                    <m:r>
                                      <a:rPr lang="en-US" sz="2400" b="0" i="1" smtClean="0">
                                        <a:latin typeface="Cambria Math" panose="02040503050406030204" pitchFamily="18" charset="0"/>
                                      </a:rPr>
                                      <m:t>2</m:t>
                                    </m:r>
                                  </m:sub>
                                  <m:sup>
                                    <m:r>
                                      <a:rPr lang="en-US" sz="2400" i="1">
                                        <a:latin typeface="Cambria Math" panose="02040503050406030204" pitchFamily="18" charset="0"/>
                                      </a:rPr>
                                      <m:t>∗</m:t>
                                    </m:r>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𝐹</m:t>
                                    </m:r>
                                  </m:e>
                                  <m:sub>
                                    <m:r>
                                      <a:rPr lang="en-US" sz="2400" b="0" i="1" smtClean="0">
                                        <a:latin typeface="Cambria Math" panose="02040503050406030204" pitchFamily="18" charset="0"/>
                                      </a:rPr>
                                      <m:t>3</m:t>
                                    </m:r>
                                  </m:sub>
                                  <m:sup>
                                    <m:r>
                                      <a:rPr lang="en-US" sz="2400" i="1">
                                        <a:latin typeface="Cambria Math" panose="02040503050406030204" pitchFamily="18" charset="0"/>
                                      </a:rPr>
                                      <m:t>∗</m:t>
                                    </m:r>
                                  </m:sup>
                                </m:sSubSup>
                              </m:e>
                            </m:mr>
                            <m:mr>
                              <m:e>
                                <m:r>
                                  <m:rPr>
                                    <m:brk m:alnAt="7"/>
                                  </m:rPr>
                                  <a:rPr lang="en-US" sz="2400" i="1">
                                    <a:latin typeface="Cambria Math" panose="02040503050406030204" pitchFamily="18" charset="0"/>
                                  </a:rPr>
                                  <m:t>⋮</m:t>
                                </m:r>
                              </m:e>
                              <m:e>
                                <m:r>
                                  <m:rPr>
                                    <m:brk m:alnAt="7"/>
                                  </m:rPr>
                                  <a:rPr lang="en-US" sz="2400" i="1">
                                    <a:latin typeface="Cambria Math" panose="02040503050406030204" pitchFamily="18" charset="0"/>
                                  </a:rPr>
                                  <m:t>⋮</m:t>
                                </m:r>
                              </m:e>
                              <m:e>
                                <m:r>
                                  <m:rPr>
                                    <m:brk m:alnAt="7"/>
                                  </m:rPr>
                                  <a:rPr lang="en-US" sz="2400" i="1">
                                    <a:latin typeface="Cambria Math" panose="02040503050406030204" pitchFamily="18" charset="0"/>
                                  </a:rPr>
                                  <m:t>⋮</m:t>
                                </m:r>
                              </m:e>
                            </m:mr>
                          </m:m>
                        </m:e>
                      </m:d>
                    </m:oMath>
                  </m:oMathPara>
                </a14:m>
                <a:endParaRPr lang="en-US" sz="2400" dirty="0"/>
              </a:p>
            </p:txBody>
          </p:sp>
        </mc:Choice>
        <mc:Fallback xmlns="">
          <p:sp>
            <p:nvSpPr>
              <p:cNvPr id="11" name="TextBox 10">
                <a:extLst>
                  <a:ext uri="{FF2B5EF4-FFF2-40B4-BE49-F238E27FC236}">
                    <a16:creationId xmlns:a16="http://schemas.microsoft.com/office/drawing/2014/main" id="{58087CC7-1416-0041-AD11-EBD0E54B9B15}"/>
                  </a:ext>
                </a:extLst>
              </p:cNvPr>
              <p:cNvSpPr txBox="1">
                <a:spLocks noRot="1" noChangeAspect="1" noMove="1" noResize="1" noEditPoints="1" noAdjustHandles="1" noChangeArrowheads="1" noChangeShapeType="1" noTextEdit="1"/>
              </p:cNvSpPr>
              <p:nvPr/>
            </p:nvSpPr>
            <p:spPr>
              <a:xfrm>
                <a:off x="1066800" y="2895600"/>
                <a:ext cx="2681696" cy="983924"/>
              </a:xfrm>
              <a:prstGeom prst="rect">
                <a:avLst/>
              </a:prstGeom>
              <a:blipFill>
                <a:blip r:embed="rId5"/>
                <a:stretch>
                  <a:fillRect l="-948" t="-2597" b="-6494"/>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B4B49136-E00B-0B49-A6B8-1CD0D32BCCAC}"/>
              </a:ext>
            </a:extLst>
          </p:cNvPr>
          <p:cNvSpPr/>
          <p:nvPr/>
        </p:nvSpPr>
        <p:spPr>
          <a:xfrm>
            <a:off x="318978" y="5026843"/>
            <a:ext cx="8090097" cy="1477328"/>
          </a:xfrm>
          <a:prstGeom prst="rect">
            <a:avLst/>
          </a:prstGeom>
        </p:spPr>
        <p:txBody>
          <a:bodyPr wrap="square">
            <a:spAutoFit/>
          </a:bodyPr>
          <a:lstStyle/>
          <a:p>
            <a:endParaRPr lang="en-US" dirty="0">
              <a:latin typeface="Atlas Grotesk"/>
            </a:endParaRPr>
          </a:p>
          <a:p>
            <a:r>
              <a:rPr lang="en-US" dirty="0">
                <a:latin typeface="Atlas Grotesk"/>
              </a:rPr>
              <a:t>PROS: less variables containing information of all features</a:t>
            </a:r>
          </a:p>
          <a:p>
            <a:endParaRPr lang="en-US" dirty="0">
              <a:latin typeface="Atlas Grotesk"/>
            </a:endParaRPr>
          </a:p>
          <a:p>
            <a:r>
              <a:rPr lang="en-US" dirty="0">
                <a:latin typeface="Atlas Grotesk"/>
              </a:rPr>
              <a:t>CONS: the new features no longer have a “meaningful” interpretation (here a characteristic of a tumor cell)</a:t>
            </a:r>
          </a:p>
        </p:txBody>
      </p:sp>
      <p:sp>
        <p:nvSpPr>
          <p:cNvPr id="13" name="Down Arrow 12">
            <a:extLst>
              <a:ext uri="{FF2B5EF4-FFF2-40B4-BE49-F238E27FC236}">
                <a16:creationId xmlns:a16="http://schemas.microsoft.com/office/drawing/2014/main" id="{0F993945-6420-6C47-A900-FD7E276FECED}"/>
              </a:ext>
            </a:extLst>
          </p:cNvPr>
          <p:cNvSpPr/>
          <p:nvPr/>
        </p:nvSpPr>
        <p:spPr>
          <a:xfrm>
            <a:off x="2231003" y="2278203"/>
            <a:ext cx="381000" cy="4613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8912C2B5-1178-394D-BC42-1E33C8F65900}"/>
                  </a:ext>
                </a:extLst>
              </p:cNvPr>
              <p:cNvSpPr/>
              <p:nvPr/>
            </p:nvSpPr>
            <p:spPr>
              <a:xfrm>
                <a:off x="282900" y="4094538"/>
                <a:ext cx="1567800"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𝐹</m:t>
                          </m:r>
                        </m:e>
                        <m:sub>
                          <m:r>
                            <a:rPr lang="en-US" i="1">
                              <a:latin typeface="Cambria Math" panose="02040503050406030204" pitchFamily="18" charset="0"/>
                            </a:rPr>
                            <m:t>1</m:t>
                          </m:r>
                        </m:sub>
                        <m:sup>
                          <m:r>
                            <a:rPr lang="en-US" i="1">
                              <a:latin typeface="Cambria Math" panose="02040503050406030204" pitchFamily="18" charset="0"/>
                            </a:rPr>
                            <m:t>∗</m:t>
                          </m:r>
                        </m:sup>
                      </m:sSubSup>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𝐹</m:t>
                              </m:r>
                            </m:e>
                            <m:sub>
                              <m:r>
                                <a:rPr lang="en-US" b="0" i="1" smtClean="0">
                                  <a:latin typeface="Cambria Math" panose="02040503050406030204" pitchFamily="18" charset="0"/>
                                </a:rPr>
                                <m:t>𝑖</m:t>
                              </m:r>
                            </m:sub>
                          </m:sSub>
                        </m:e>
                      </m:nary>
                    </m:oMath>
                  </m:oMathPara>
                </a14:m>
                <a:endParaRPr lang="en-US" dirty="0"/>
              </a:p>
            </p:txBody>
          </p:sp>
        </mc:Choice>
        <mc:Fallback xmlns="">
          <p:sp>
            <p:nvSpPr>
              <p:cNvPr id="6" name="Rectangle 5">
                <a:extLst>
                  <a:ext uri="{FF2B5EF4-FFF2-40B4-BE49-F238E27FC236}">
                    <a16:creationId xmlns:a16="http://schemas.microsoft.com/office/drawing/2014/main" id="{8912C2B5-1178-394D-BC42-1E33C8F65900}"/>
                  </a:ext>
                </a:extLst>
              </p:cNvPr>
              <p:cNvSpPr>
                <a:spLocks noRot="1" noChangeAspect="1" noMove="1" noResize="1" noEditPoints="1" noAdjustHandles="1" noChangeArrowheads="1" noChangeShapeType="1" noTextEdit="1"/>
              </p:cNvSpPr>
              <p:nvPr/>
            </p:nvSpPr>
            <p:spPr>
              <a:xfrm>
                <a:off x="282900" y="4094538"/>
                <a:ext cx="1567800" cy="848566"/>
              </a:xfrm>
              <a:prstGeom prst="rect">
                <a:avLst/>
              </a:prstGeom>
              <a:blipFill>
                <a:blip r:embed="rId6"/>
                <a:stretch>
                  <a:fillRect l="-12000" t="-98529" b="-152941"/>
                </a:stretch>
              </a:blipFill>
            </p:spPr>
            <p:txBody>
              <a:bodyPr/>
              <a:lstStyle/>
              <a:p>
                <a:r>
                  <a:rPr lang="en-US">
                    <a:noFill/>
                  </a:rPr>
                  <a:t> </a:t>
                </a:r>
              </a:p>
            </p:txBody>
          </p:sp>
        </mc:Fallback>
      </mc:AlternateContent>
    </p:spTree>
    <p:extLst>
      <p:ext uri="{BB962C8B-B14F-4D97-AF65-F5344CB8AC3E}">
        <p14:creationId xmlns:p14="http://schemas.microsoft.com/office/powerpoint/2010/main" val="3248027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48">
            <a:extLst>
              <a:ext uri="{FF2B5EF4-FFF2-40B4-BE49-F238E27FC236}">
                <a16:creationId xmlns:a16="http://schemas.microsoft.com/office/drawing/2014/main" id="{03D00962-E695-F84D-B80C-9AE156526A1E}"/>
              </a:ext>
            </a:extLst>
          </p:cNvPr>
          <p:cNvSpPr txBox="1">
            <a:spLocks noChangeArrowheads="1"/>
          </p:cNvSpPr>
          <p:nvPr/>
        </p:nvSpPr>
        <p:spPr bwMode="auto">
          <a:xfrm>
            <a:off x="351367" y="245293"/>
            <a:ext cx="818303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algn="ctr" eaLnBrk="0" fontAlgn="base" hangingPunct="0">
              <a:spcBef>
                <a:spcPct val="0"/>
              </a:spcBef>
              <a:spcAft>
                <a:spcPct val="0"/>
              </a:spcAft>
              <a:defRPr sz="3200">
                <a:solidFill>
                  <a:schemeClr val="tx1"/>
                </a:solidFill>
                <a:latin typeface="Arial" charset="0"/>
              </a:defRPr>
            </a:lvl6pPr>
            <a:lvl7pPr marL="2971800" indent="-228600" algn="ctr" eaLnBrk="0" fontAlgn="base" hangingPunct="0">
              <a:spcBef>
                <a:spcPct val="0"/>
              </a:spcBef>
              <a:spcAft>
                <a:spcPct val="0"/>
              </a:spcAft>
              <a:defRPr sz="3200">
                <a:solidFill>
                  <a:schemeClr val="tx1"/>
                </a:solidFill>
                <a:latin typeface="Arial" charset="0"/>
              </a:defRPr>
            </a:lvl7pPr>
            <a:lvl8pPr marL="3429000" indent="-228600" algn="ctr" eaLnBrk="0" fontAlgn="base" hangingPunct="0">
              <a:spcBef>
                <a:spcPct val="0"/>
              </a:spcBef>
              <a:spcAft>
                <a:spcPct val="0"/>
              </a:spcAft>
              <a:defRPr sz="3200">
                <a:solidFill>
                  <a:schemeClr val="tx1"/>
                </a:solidFill>
                <a:latin typeface="Arial" charset="0"/>
              </a:defRPr>
            </a:lvl8pPr>
            <a:lvl9pPr marL="3886200" indent="-228600" algn="ctr" eaLnBrk="0" fontAlgn="base" hangingPunct="0">
              <a:spcBef>
                <a:spcPct val="0"/>
              </a:spcBef>
              <a:spcAft>
                <a:spcPct val="0"/>
              </a:spcAft>
              <a:defRPr sz="3200">
                <a:solidFill>
                  <a:schemeClr val="tx1"/>
                </a:solidFill>
                <a:latin typeface="Arial" charset="0"/>
              </a:defRPr>
            </a:lvl9pPr>
          </a:lstStyle>
          <a:p>
            <a:pPr algn="l" eaLnBrk="1" hangingPunct="1">
              <a:spcBef>
                <a:spcPct val="50000"/>
              </a:spcBef>
            </a:pPr>
            <a:r>
              <a:rPr lang="en-US" sz="3000" dirty="0">
                <a:solidFill>
                  <a:schemeClr val="tx2"/>
                </a:solidFill>
                <a:latin typeface="+mj-lt"/>
                <a:ea typeface="+mj-ea"/>
                <a:cs typeface="+mj-cs"/>
              </a:rPr>
              <a:t>Principal component analysis</a:t>
            </a:r>
          </a:p>
        </p:txBody>
      </p:sp>
      <p:sp>
        <p:nvSpPr>
          <p:cNvPr id="9" name="Rectangle 8">
            <a:extLst>
              <a:ext uri="{FF2B5EF4-FFF2-40B4-BE49-F238E27FC236}">
                <a16:creationId xmlns:a16="http://schemas.microsoft.com/office/drawing/2014/main" id="{963A945E-7A67-C042-BB1C-B70A8755852E}"/>
              </a:ext>
            </a:extLst>
          </p:cNvPr>
          <p:cNvSpPr/>
          <p:nvPr/>
        </p:nvSpPr>
        <p:spPr>
          <a:xfrm>
            <a:off x="237066" y="1143000"/>
            <a:ext cx="8411633" cy="3139321"/>
          </a:xfrm>
          <a:prstGeom prst="rect">
            <a:avLst/>
          </a:prstGeom>
        </p:spPr>
        <p:txBody>
          <a:bodyPr wrap="square">
            <a:spAutoFit/>
          </a:bodyPr>
          <a:lstStyle/>
          <a:p>
            <a:pPr marL="285750" indent="-285750">
              <a:buFont typeface="Arial" panose="020B0604020202020204" pitchFamily="34" charset="0"/>
              <a:buChar char="•"/>
            </a:pPr>
            <a:r>
              <a:rPr lang="en-US" dirty="0">
                <a:latin typeface="Atlas Grotesk"/>
              </a:rPr>
              <a:t>PCA will combine the feature variables in a specific way, creating “new variables”.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latin typeface="Atlas Grotesk"/>
              </a:rPr>
              <a:t>We can now drop the “least important” new variables while still retaining the most valuable parts of all of the feature variables! </a:t>
            </a:r>
          </a:p>
          <a:p>
            <a:pPr marL="285750" indent="-285750">
              <a:buFont typeface="Arial" panose="020B0604020202020204" pitchFamily="34" charset="0"/>
              <a:buChar char="•"/>
            </a:pPr>
            <a:endParaRPr lang="en-US" dirty="0">
              <a:latin typeface="Atlas Grotesk"/>
            </a:endParaRPr>
          </a:p>
          <a:p>
            <a:pPr marL="285750" indent="-285750">
              <a:buFont typeface="Arial" panose="020B0604020202020204" pitchFamily="34" charset="0"/>
              <a:buChar char="•"/>
            </a:pPr>
            <a:r>
              <a:rPr lang="en-US" dirty="0">
                <a:latin typeface="Atlas Grotesk"/>
              </a:rPr>
              <a:t>As an added benefit, each of the “new variables” after PCA are all independent of one another (important requirement for linear models).</a:t>
            </a:r>
          </a:p>
          <a:p>
            <a:pPr marL="285750" indent="-285750">
              <a:buFont typeface="Arial" panose="020B0604020202020204" pitchFamily="34" charset="0"/>
              <a:buChar char="•"/>
            </a:pPr>
            <a:endParaRPr lang="en-US" dirty="0">
              <a:latin typeface="Atlas Grotesk"/>
            </a:endParaRPr>
          </a:p>
          <a:p>
            <a:pPr marL="285750" indent="-285750">
              <a:buFont typeface="Arial" panose="020B0604020202020204" pitchFamily="34" charset="0"/>
              <a:buChar char="•"/>
            </a:pPr>
            <a:r>
              <a:rPr lang="en-US" dirty="0">
                <a:latin typeface="Atlas Grotesk"/>
              </a:rPr>
              <a:t>Cons: the new variables don’t have the same meaning as the feature variables (loss of interpretability)</a:t>
            </a:r>
          </a:p>
          <a:p>
            <a:pPr marL="285750" indent="-285750">
              <a:buFont typeface="Arial" panose="020B0604020202020204" pitchFamily="34" charset="0"/>
              <a:buChar char="•"/>
            </a:pPr>
            <a:endParaRPr lang="en-US" dirty="0">
              <a:latin typeface="Atlas Grotesk"/>
            </a:endParaRPr>
          </a:p>
        </p:txBody>
      </p:sp>
    </p:spTree>
    <p:extLst>
      <p:ext uri="{BB962C8B-B14F-4D97-AF65-F5344CB8AC3E}">
        <p14:creationId xmlns:p14="http://schemas.microsoft.com/office/powerpoint/2010/main" val="813834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1355369-FBF6-764D-9050-702395B68577}"/>
              </a:ext>
            </a:extLst>
          </p:cNvPr>
          <p:cNvSpPr/>
          <p:nvPr/>
        </p:nvSpPr>
        <p:spPr>
          <a:xfrm>
            <a:off x="177800" y="228600"/>
            <a:ext cx="8738034" cy="646331"/>
          </a:xfrm>
          <a:prstGeom prst="rect">
            <a:avLst/>
          </a:prstGeom>
        </p:spPr>
        <p:txBody>
          <a:bodyPr wrap="square">
            <a:spAutoFit/>
          </a:bodyPr>
          <a:lstStyle/>
          <a:p>
            <a:r>
              <a:rPr lang="en-US" dirty="0">
                <a:latin typeface="Atlas Grotesk"/>
              </a:rPr>
              <a:t>Let’s start with a subset of 6 patients, and take a look at only two of the features: smoothness and radius</a:t>
            </a:r>
          </a:p>
        </p:txBody>
      </p:sp>
      <p:pic>
        <p:nvPicPr>
          <p:cNvPr id="9" name="Picture 8">
            <a:extLst>
              <a:ext uri="{FF2B5EF4-FFF2-40B4-BE49-F238E27FC236}">
                <a16:creationId xmlns:a16="http://schemas.microsoft.com/office/drawing/2014/main" id="{5BB7362B-6AE5-AA46-8F1E-D006AFCD685A}"/>
              </a:ext>
            </a:extLst>
          </p:cNvPr>
          <p:cNvPicPr>
            <a:picLocks noChangeAspect="1"/>
          </p:cNvPicPr>
          <p:nvPr/>
        </p:nvPicPr>
        <p:blipFill>
          <a:blip r:embed="rId2"/>
          <a:stretch>
            <a:fillRect/>
          </a:stretch>
        </p:blipFill>
        <p:spPr>
          <a:xfrm>
            <a:off x="347297" y="990600"/>
            <a:ext cx="6794500" cy="5461000"/>
          </a:xfrm>
          <a:prstGeom prst="rect">
            <a:avLst/>
          </a:prstGeom>
        </p:spPr>
      </p:pic>
      <p:pic>
        <p:nvPicPr>
          <p:cNvPr id="7" name="Picture 6">
            <a:extLst>
              <a:ext uri="{FF2B5EF4-FFF2-40B4-BE49-F238E27FC236}">
                <a16:creationId xmlns:a16="http://schemas.microsoft.com/office/drawing/2014/main" id="{3CB1B772-1C57-5741-A0CB-8169BC0EEC3D}"/>
              </a:ext>
            </a:extLst>
          </p:cNvPr>
          <p:cNvPicPr>
            <a:picLocks noChangeAspect="1"/>
          </p:cNvPicPr>
          <p:nvPr/>
        </p:nvPicPr>
        <p:blipFill>
          <a:blip r:embed="rId3"/>
          <a:stretch>
            <a:fillRect/>
          </a:stretch>
        </p:blipFill>
        <p:spPr>
          <a:xfrm>
            <a:off x="5410200" y="4267200"/>
            <a:ext cx="3505634" cy="2394938"/>
          </a:xfrm>
          <a:prstGeom prst="rect">
            <a:avLst/>
          </a:prstGeom>
        </p:spPr>
      </p:pic>
    </p:spTree>
    <p:extLst>
      <p:ext uri="{BB962C8B-B14F-4D97-AF65-F5344CB8AC3E}">
        <p14:creationId xmlns:p14="http://schemas.microsoft.com/office/powerpoint/2010/main" val="1583351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D00736-60DE-7E41-B3D6-3623303A8FC0}"/>
              </a:ext>
            </a:extLst>
          </p:cNvPr>
          <p:cNvPicPr>
            <a:picLocks noChangeAspect="1"/>
          </p:cNvPicPr>
          <p:nvPr/>
        </p:nvPicPr>
        <p:blipFill>
          <a:blip r:embed="rId2"/>
          <a:stretch>
            <a:fillRect/>
          </a:stretch>
        </p:blipFill>
        <p:spPr>
          <a:xfrm>
            <a:off x="457200" y="838200"/>
            <a:ext cx="6794500" cy="5511800"/>
          </a:xfrm>
          <a:prstGeom prst="rect">
            <a:avLst/>
          </a:prstGeom>
        </p:spPr>
      </p:pic>
      <p:sp>
        <p:nvSpPr>
          <p:cNvPr id="6" name="Rectangle 5">
            <a:extLst>
              <a:ext uri="{FF2B5EF4-FFF2-40B4-BE49-F238E27FC236}">
                <a16:creationId xmlns:a16="http://schemas.microsoft.com/office/drawing/2014/main" id="{2794CAB9-4072-884B-9AF3-4C44E884F366}"/>
              </a:ext>
            </a:extLst>
          </p:cNvPr>
          <p:cNvSpPr/>
          <p:nvPr/>
        </p:nvSpPr>
        <p:spPr>
          <a:xfrm>
            <a:off x="2057400" y="3048000"/>
            <a:ext cx="1690399" cy="461665"/>
          </a:xfrm>
          <a:prstGeom prst="rect">
            <a:avLst/>
          </a:prstGeom>
        </p:spPr>
        <p:txBody>
          <a:bodyPr wrap="none">
            <a:spAutoFit/>
          </a:bodyPr>
          <a:lstStyle/>
          <a:p>
            <a:r>
              <a:rPr lang="en-US" sz="2400" b="1" dirty="0"/>
              <a:t>(3.55, 15.24)</a:t>
            </a:r>
          </a:p>
        </p:txBody>
      </p:sp>
      <p:sp>
        <p:nvSpPr>
          <p:cNvPr id="8" name="Rectangle 7">
            <a:extLst>
              <a:ext uri="{FF2B5EF4-FFF2-40B4-BE49-F238E27FC236}">
                <a16:creationId xmlns:a16="http://schemas.microsoft.com/office/drawing/2014/main" id="{1867E04D-8E52-2241-AD59-0E6C7C9436DF}"/>
              </a:ext>
            </a:extLst>
          </p:cNvPr>
          <p:cNvSpPr/>
          <p:nvPr/>
        </p:nvSpPr>
        <p:spPr>
          <a:xfrm>
            <a:off x="177800" y="228600"/>
            <a:ext cx="8738034" cy="369332"/>
          </a:xfrm>
          <a:prstGeom prst="rect">
            <a:avLst/>
          </a:prstGeom>
        </p:spPr>
        <p:txBody>
          <a:bodyPr wrap="square">
            <a:spAutoFit/>
          </a:bodyPr>
          <a:lstStyle/>
          <a:p>
            <a:r>
              <a:rPr lang="en-US" dirty="0">
                <a:latin typeface="Atlas Grotesk"/>
              </a:rPr>
              <a:t>Determine the “center” of the dataset – the mean value of each feature</a:t>
            </a:r>
          </a:p>
        </p:txBody>
      </p:sp>
    </p:spTree>
    <p:extLst>
      <p:ext uri="{BB962C8B-B14F-4D97-AF65-F5344CB8AC3E}">
        <p14:creationId xmlns:p14="http://schemas.microsoft.com/office/powerpoint/2010/main" val="3028262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9DE8A3B-4A8F-8C4C-839F-37D2BEF415D2}"/>
              </a:ext>
            </a:extLst>
          </p:cNvPr>
          <p:cNvSpPr/>
          <p:nvPr/>
        </p:nvSpPr>
        <p:spPr>
          <a:xfrm>
            <a:off x="177800" y="228600"/>
            <a:ext cx="8738034" cy="646331"/>
          </a:xfrm>
          <a:prstGeom prst="rect">
            <a:avLst/>
          </a:prstGeom>
        </p:spPr>
        <p:txBody>
          <a:bodyPr wrap="square">
            <a:spAutoFit/>
          </a:bodyPr>
          <a:lstStyle/>
          <a:p>
            <a:r>
              <a:rPr lang="en-US" dirty="0">
                <a:latin typeface="Atlas Grotesk"/>
              </a:rPr>
              <a:t>We will shift the dataset such that the “center” of the dataset (mean value) is at the origin (0,0) – the new dataset has zero mean value.</a:t>
            </a:r>
          </a:p>
        </p:txBody>
      </p:sp>
      <p:pic>
        <p:nvPicPr>
          <p:cNvPr id="7" name="Picture 6">
            <a:extLst>
              <a:ext uri="{FF2B5EF4-FFF2-40B4-BE49-F238E27FC236}">
                <a16:creationId xmlns:a16="http://schemas.microsoft.com/office/drawing/2014/main" id="{5B1254B2-3DBE-1348-BAEA-E3C49215CBB9}"/>
              </a:ext>
            </a:extLst>
          </p:cNvPr>
          <p:cNvPicPr>
            <a:picLocks noChangeAspect="1"/>
          </p:cNvPicPr>
          <p:nvPr/>
        </p:nvPicPr>
        <p:blipFill rotWithShape="1">
          <a:blip r:embed="rId2"/>
          <a:srcRect r="19024"/>
          <a:stretch/>
        </p:blipFill>
        <p:spPr>
          <a:xfrm>
            <a:off x="179729" y="1066800"/>
            <a:ext cx="4702215" cy="4547367"/>
          </a:xfrm>
          <a:prstGeom prst="rect">
            <a:avLst/>
          </a:prstGeom>
        </p:spPr>
      </p:pic>
      <p:pic>
        <p:nvPicPr>
          <p:cNvPr id="8" name="Picture 7">
            <a:extLst>
              <a:ext uri="{FF2B5EF4-FFF2-40B4-BE49-F238E27FC236}">
                <a16:creationId xmlns:a16="http://schemas.microsoft.com/office/drawing/2014/main" id="{EE0BE360-2ACB-494B-BAD3-042B7EC5A56B}"/>
              </a:ext>
            </a:extLst>
          </p:cNvPr>
          <p:cNvPicPr>
            <a:picLocks noChangeAspect="1"/>
          </p:cNvPicPr>
          <p:nvPr/>
        </p:nvPicPr>
        <p:blipFill rotWithShape="1">
          <a:blip r:embed="rId3"/>
          <a:srcRect r="20952"/>
          <a:stretch/>
        </p:blipFill>
        <p:spPr>
          <a:xfrm>
            <a:off x="3962400" y="1695548"/>
            <a:ext cx="4934143" cy="4927290"/>
          </a:xfrm>
          <a:prstGeom prst="rect">
            <a:avLst/>
          </a:prstGeom>
        </p:spPr>
      </p:pic>
    </p:spTree>
    <p:extLst>
      <p:ext uri="{BB962C8B-B14F-4D97-AF65-F5344CB8AC3E}">
        <p14:creationId xmlns:p14="http://schemas.microsoft.com/office/powerpoint/2010/main" val="2169773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7E592D51-84D0-3941-A512-3202243360CB}"/>
              </a:ext>
            </a:extLst>
          </p:cNvPr>
          <p:cNvPicPr>
            <a:picLocks noChangeAspect="1"/>
          </p:cNvPicPr>
          <p:nvPr/>
        </p:nvPicPr>
        <p:blipFill>
          <a:blip r:embed="rId3"/>
          <a:stretch>
            <a:fillRect/>
          </a:stretch>
        </p:blipFill>
        <p:spPr>
          <a:xfrm>
            <a:off x="533400" y="1003300"/>
            <a:ext cx="6934200" cy="5473700"/>
          </a:xfrm>
          <a:prstGeom prst="rect">
            <a:avLst/>
          </a:prstGeom>
        </p:spPr>
      </p:pic>
      <p:sp>
        <p:nvSpPr>
          <p:cNvPr id="6" name="Rectangle 5">
            <a:extLst>
              <a:ext uri="{FF2B5EF4-FFF2-40B4-BE49-F238E27FC236}">
                <a16:creationId xmlns:a16="http://schemas.microsoft.com/office/drawing/2014/main" id="{9553CC54-9DE8-254B-97CA-276959A37673}"/>
              </a:ext>
            </a:extLst>
          </p:cNvPr>
          <p:cNvSpPr/>
          <p:nvPr/>
        </p:nvSpPr>
        <p:spPr>
          <a:xfrm>
            <a:off x="177800" y="228600"/>
            <a:ext cx="8738034" cy="369332"/>
          </a:xfrm>
          <a:prstGeom prst="rect">
            <a:avLst/>
          </a:prstGeom>
        </p:spPr>
        <p:txBody>
          <a:bodyPr wrap="square">
            <a:spAutoFit/>
          </a:bodyPr>
          <a:lstStyle/>
          <a:p>
            <a:r>
              <a:rPr lang="en-US" dirty="0">
                <a:latin typeface="Atlas Grotesk"/>
              </a:rPr>
              <a:t>We want to find a straight line that fits the dataset. </a:t>
            </a:r>
          </a:p>
        </p:txBody>
      </p:sp>
      <p:cxnSp>
        <p:nvCxnSpPr>
          <p:cNvPr id="8" name="Straight Connector 7">
            <a:extLst>
              <a:ext uri="{FF2B5EF4-FFF2-40B4-BE49-F238E27FC236}">
                <a16:creationId xmlns:a16="http://schemas.microsoft.com/office/drawing/2014/main" id="{0ED1FEFC-22A6-1046-8C4D-3B763FDA2FC9}"/>
              </a:ext>
            </a:extLst>
          </p:cNvPr>
          <p:cNvCxnSpPr>
            <a:cxnSpLocks/>
          </p:cNvCxnSpPr>
          <p:nvPr/>
        </p:nvCxnSpPr>
        <p:spPr>
          <a:xfrm flipV="1">
            <a:off x="2057400" y="762000"/>
            <a:ext cx="2057400" cy="5715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181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7E592D51-84D0-3941-A512-3202243360CB}"/>
              </a:ext>
            </a:extLst>
          </p:cNvPr>
          <p:cNvPicPr>
            <a:picLocks noChangeAspect="1"/>
          </p:cNvPicPr>
          <p:nvPr/>
        </p:nvPicPr>
        <p:blipFill>
          <a:blip r:embed="rId3"/>
          <a:stretch>
            <a:fillRect/>
          </a:stretch>
        </p:blipFill>
        <p:spPr>
          <a:xfrm>
            <a:off x="381000" y="1155700"/>
            <a:ext cx="6934200" cy="5473700"/>
          </a:xfrm>
          <a:prstGeom prst="rect">
            <a:avLst/>
          </a:prstGeom>
        </p:spPr>
      </p:pic>
      <p:cxnSp>
        <p:nvCxnSpPr>
          <p:cNvPr id="8" name="Straight Connector 7">
            <a:extLst>
              <a:ext uri="{FF2B5EF4-FFF2-40B4-BE49-F238E27FC236}">
                <a16:creationId xmlns:a16="http://schemas.microsoft.com/office/drawing/2014/main" id="{0ED1FEFC-22A6-1046-8C4D-3B763FDA2FC9}"/>
              </a:ext>
            </a:extLst>
          </p:cNvPr>
          <p:cNvCxnSpPr>
            <a:cxnSpLocks/>
          </p:cNvCxnSpPr>
          <p:nvPr/>
        </p:nvCxnSpPr>
        <p:spPr>
          <a:xfrm flipV="1">
            <a:off x="2014252" y="835115"/>
            <a:ext cx="2029259" cy="5260885"/>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8A7C86B-5A79-DC4D-A33A-C383D9F6A394}"/>
              </a:ext>
            </a:extLst>
          </p:cNvPr>
          <p:cNvSpPr/>
          <p:nvPr/>
        </p:nvSpPr>
        <p:spPr>
          <a:xfrm>
            <a:off x="228600" y="147548"/>
            <a:ext cx="8738034" cy="1200329"/>
          </a:xfrm>
          <a:prstGeom prst="rect">
            <a:avLst/>
          </a:prstGeom>
        </p:spPr>
        <p:txBody>
          <a:bodyPr wrap="square">
            <a:spAutoFit/>
          </a:bodyPr>
          <a:lstStyle/>
          <a:p>
            <a:r>
              <a:rPr lang="en-US" dirty="0">
                <a:latin typeface="Atlas Grotesk"/>
              </a:rPr>
              <a:t>Let’s propose the red line below. To quantify how good the fit is, PCA projects the data onto the line. The best fit minimizes the distances from the points to the line (indicated in green below)…</a:t>
            </a:r>
          </a:p>
          <a:p>
            <a:endParaRPr lang="en-US" dirty="0">
              <a:latin typeface="Atlas Grotesk"/>
            </a:endParaRPr>
          </a:p>
        </p:txBody>
      </p:sp>
      <p:sp>
        <p:nvSpPr>
          <p:cNvPr id="7" name="Oval 6">
            <a:extLst>
              <a:ext uri="{FF2B5EF4-FFF2-40B4-BE49-F238E27FC236}">
                <a16:creationId xmlns:a16="http://schemas.microsoft.com/office/drawing/2014/main" id="{B1E6B61A-0B81-954E-B2E5-DE28901778CB}"/>
              </a:ext>
            </a:extLst>
          </p:cNvPr>
          <p:cNvSpPr/>
          <p:nvPr/>
        </p:nvSpPr>
        <p:spPr>
          <a:xfrm>
            <a:off x="3091146" y="3041215"/>
            <a:ext cx="137160" cy="137160"/>
          </a:xfrm>
          <a:prstGeom prst="ellipse">
            <a:avLst/>
          </a:prstGeom>
          <a:solidFill>
            <a:srgbClr val="E52E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FC382D6-6928-6541-9E1F-70245401BEC5}"/>
              </a:ext>
            </a:extLst>
          </p:cNvPr>
          <p:cNvSpPr/>
          <p:nvPr/>
        </p:nvSpPr>
        <p:spPr>
          <a:xfrm>
            <a:off x="3182147" y="2803831"/>
            <a:ext cx="137160" cy="137160"/>
          </a:xfrm>
          <a:prstGeom prst="ellipse">
            <a:avLst/>
          </a:prstGeom>
          <a:solidFill>
            <a:srgbClr val="E52E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35E20F7F-FB09-074D-B8CE-2100FFC85DEB}"/>
              </a:ext>
            </a:extLst>
          </p:cNvPr>
          <p:cNvCxnSpPr>
            <a:cxnSpLocks/>
          </p:cNvCxnSpPr>
          <p:nvPr/>
        </p:nvCxnSpPr>
        <p:spPr>
          <a:xfrm>
            <a:off x="2616941" y="2840768"/>
            <a:ext cx="507259" cy="264525"/>
          </a:xfrm>
          <a:prstGeom prst="line">
            <a:avLst/>
          </a:prstGeom>
          <a:ln w="38100">
            <a:solidFill>
              <a:srgbClr val="00B050"/>
            </a:solidFill>
            <a:headEnd type="none"/>
            <a:tailEnd type="stealth"/>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4F896DA6-230F-644E-8D8B-ED5CED5015BB}"/>
              </a:ext>
            </a:extLst>
          </p:cNvPr>
          <p:cNvSpPr/>
          <p:nvPr/>
        </p:nvSpPr>
        <p:spPr>
          <a:xfrm>
            <a:off x="2447733" y="4677938"/>
            <a:ext cx="137160" cy="137160"/>
          </a:xfrm>
          <a:prstGeom prst="ellipse">
            <a:avLst/>
          </a:prstGeom>
          <a:solidFill>
            <a:srgbClr val="E52E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F982FB2-1858-6747-A944-4242755E1F59}"/>
              </a:ext>
            </a:extLst>
          </p:cNvPr>
          <p:cNvSpPr/>
          <p:nvPr/>
        </p:nvSpPr>
        <p:spPr>
          <a:xfrm>
            <a:off x="2238748" y="5181600"/>
            <a:ext cx="137160" cy="137160"/>
          </a:xfrm>
          <a:prstGeom prst="ellipse">
            <a:avLst/>
          </a:prstGeom>
          <a:solidFill>
            <a:srgbClr val="E52E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5B48AEA-CA4B-F94B-9ED4-D31B1D24403B}"/>
              </a:ext>
            </a:extLst>
          </p:cNvPr>
          <p:cNvSpPr/>
          <p:nvPr/>
        </p:nvSpPr>
        <p:spPr>
          <a:xfrm>
            <a:off x="2068353" y="5638800"/>
            <a:ext cx="137160" cy="137160"/>
          </a:xfrm>
          <a:prstGeom prst="ellipse">
            <a:avLst/>
          </a:prstGeom>
          <a:solidFill>
            <a:srgbClr val="E52E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CFC3DE95-4411-0545-B375-F35DB016A169}"/>
              </a:ext>
            </a:extLst>
          </p:cNvPr>
          <p:cNvCxnSpPr>
            <a:cxnSpLocks/>
          </p:cNvCxnSpPr>
          <p:nvPr/>
        </p:nvCxnSpPr>
        <p:spPr>
          <a:xfrm flipH="1" flipV="1">
            <a:off x="2584893" y="4787808"/>
            <a:ext cx="449495" cy="188713"/>
          </a:xfrm>
          <a:prstGeom prst="line">
            <a:avLst/>
          </a:prstGeom>
          <a:ln w="38100">
            <a:solidFill>
              <a:srgbClr val="00B050"/>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E0316C5-A392-CF40-B0F2-67BB85C99E79}"/>
              </a:ext>
            </a:extLst>
          </p:cNvPr>
          <p:cNvCxnSpPr>
            <a:cxnSpLocks/>
          </p:cNvCxnSpPr>
          <p:nvPr/>
        </p:nvCxnSpPr>
        <p:spPr>
          <a:xfrm>
            <a:off x="2556010" y="2521308"/>
            <a:ext cx="644390" cy="319460"/>
          </a:xfrm>
          <a:prstGeom prst="line">
            <a:avLst/>
          </a:prstGeom>
          <a:ln w="38100">
            <a:solidFill>
              <a:srgbClr val="00B050"/>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B3014C1-2B80-7646-92DC-04F253841A81}"/>
              </a:ext>
            </a:extLst>
          </p:cNvPr>
          <p:cNvCxnSpPr>
            <a:cxnSpLocks/>
          </p:cNvCxnSpPr>
          <p:nvPr/>
        </p:nvCxnSpPr>
        <p:spPr>
          <a:xfrm flipH="1" flipV="1">
            <a:off x="4017235" y="1155700"/>
            <a:ext cx="712842" cy="259541"/>
          </a:xfrm>
          <a:prstGeom prst="line">
            <a:avLst/>
          </a:prstGeom>
          <a:ln w="38100">
            <a:solidFill>
              <a:srgbClr val="00B050"/>
            </a:solidFill>
            <a:headEnd type="none"/>
            <a:tailEnd type="stealth"/>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9CC76168-2392-ED40-9A74-DE5D86319061}"/>
              </a:ext>
            </a:extLst>
          </p:cNvPr>
          <p:cNvSpPr/>
          <p:nvPr/>
        </p:nvSpPr>
        <p:spPr>
          <a:xfrm>
            <a:off x="3847055" y="1043637"/>
            <a:ext cx="137160" cy="137160"/>
          </a:xfrm>
          <a:prstGeom prst="ellipse">
            <a:avLst/>
          </a:prstGeom>
          <a:solidFill>
            <a:srgbClr val="E52E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41802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7E592D51-84D0-3941-A512-3202243360CB}"/>
              </a:ext>
            </a:extLst>
          </p:cNvPr>
          <p:cNvPicPr>
            <a:picLocks noChangeAspect="1"/>
          </p:cNvPicPr>
          <p:nvPr/>
        </p:nvPicPr>
        <p:blipFill>
          <a:blip r:embed="rId3"/>
          <a:stretch>
            <a:fillRect/>
          </a:stretch>
        </p:blipFill>
        <p:spPr>
          <a:xfrm>
            <a:off x="381000" y="1155700"/>
            <a:ext cx="6934200" cy="5473700"/>
          </a:xfrm>
          <a:prstGeom prst="rect">
            <a:avLst/>
          </a:prstGeom>
        </p:spPr>
      </p:pic>
      <p:cxnSp>
        <p:nvCxnSpPr>
          <p:cNvPr id="8" name="Straight Connector 7">
            <a:extLst>
              <a:ext uri="{FF2B5EF4-FFF2-40B4-BE49-F238E27FC236}">
                <a16:creationId xmlns:a16="http://schemas.microsoft.com/office/drawing/2014/main" id="{0ED1FEFC-22A6-1046-8C4D-3B763FDA2FC9}"/>
              </a:ext>
            </a:extLst>
          </p:cNvPr>
          <p:cNvCxnSpPr>
            <a:cxnSpLocks/>
          </p:cNvCxnSpPr>
          <p:nvPr/>
        </p:nvCxnSpPr>
        <p:spPr>
          <a:xfrm flipV="1">
            <a:off x="2014252" y="835115"/>
            <a:ext cx="2029259" cy="5260885"/>
          </a:xfrm>
          <a:prstGeom prst="line">
            <a:avLst/>
          </a:prstGeom>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B1E6B61A-0B81-954E-B2E5-DE28901778CB}"/>
              </a:ext>
            </a:extLst>
          </p:cNvPr>
          <p:cNvSpPr/>
          <p:nvPr/>
        </p:nvSpPr>
        <p:spPr>
          <a:xfrm>
            <a:off x="3091146" y="3041215"/>
            <a:ext cx="137160" cy="137160"/>
          </a:xfrm>
          <a:prstGeom prst="ellipse">
            <a:avLst/>
          </a:prstGeom>
          <a:solidFill>
            <a:srgbClr val="E52E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FC382D6-6928-6541-9E1F-70245401BEC5}"/>
              </a:ext>
            </a:extLst>
          </p:cNvPr>
          <p:cNvSpPr/>
          <p:nvPr/>
        </p:nvSpPr>
        <p:spPr>
          <a:xfrm>
            <a:off x="3182147" y="2803831"/>
            <a:ext cx="137160" cy="137160"/>
          </a:xfrm>
          <a:prstGeom prst="ellipse">
            <a:avLst/>
          </a:prstGeom>
          <a:solidFill>
            <a:srgbClr val="E52E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35E20F7F-FB09-074D-B8CE-2100FFC85DEB}"/>
              </a:ext>
            </a:extLst>
          </p:cNvPr>
          <p:cNvCxnSpPr>
            <a:cxnSpLocks/>
          </p:cNvCxnSpPr>
          <p:nvPr/>
        </p:nvCxnSpPr>
        <p:spPr>
          <a:xfrm>
            <a:off x="2616941" y="2840768"/>
            <a:ext cx="507259" cy="264525"/>
          </a:xfrm>
          <a:prstGeom prst="line">
            <a:avLst/>
          </a:prstGeom>
          <a:ln w="38100">
            <a:solidFill>
              <a:srgbClr val="00B050"/>
            </a:solidFill>
            <a:headEnd type="none"/>
            <a:tailEnd type="stealth"/>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4F896DA6-230F-644E-8D8B-ED5CED5015BB}"/>
              </a:ext>
            </a:extLst>
          </p:cNvPr>
          <p:cNvSpPr/>
          <p:nvPr/>
        </p:nvSpPr>
        <p:spPr>
          <a:xfrm>
            <a:off x="2447733" y="4677938"/>
            <a:ext cx="137160" cy="137160"/>
          </a:xfrm>
          <a:prstGeom prst="ellipse">
            <a:avLst/>
          </a:prstGeom>
          <a:solidFill>
            <a:srgbClr val="E52E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F982FB2-1858-6747-A944-4242755E1F59}"/>
              </a:ext>
            </a:extLst>
          </p:cNvPr>
          <p:cNvSpPr/>
          <p:nvPr/>
        </p:nvSpPr>
        <p:spPr>
          <a:xfrm>
            <a:off x="2238748" y="5181600"/>
            <a:ext cx="137160" cy="137160"/>
          </a:xfrm>
          <a:prstGeom prst="ellipse">
            <a:avLst/>
          </a:prstGeom>
          <a:solidFill>
            <a:srgbClr val="E52E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5B48AEA-CA4B-F94B-9ED4-D31B1D24403B}"/>
              </a:ext>
            </a:extLst>
          </p:cNvPr>
          <p:cNvSpPr/>
          <p:nvPr/>
        </p:nvSpPr>
        <p:spPr>
          <a:xfrm>
            <a:off x="2068353" y="5638800"/>
            <a:ext cx="137160" cy="137160"/>
          </a:xfrm>
          <a:prstGeom prst="ellipse">
            <a:avLst/>
          </a:prstGeom>
          <a:solidFill>
            <a:srgbClr val="E52E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CFC3DE95-4411-0545-B375-F35DB016A169}"/>
              </a:ext>
            </a:extLst>
          </p:cNvPr>
          <p:cNvCxnSpPr>
            <a:cxnSpLocks/>
          </p:cNvCxnSpPr>
          <p:nvPr/>
        </p:nvCxnSpPr>
        <p:spPr>
          <a:xfrm flipH="1" flipV="1">
            <a:off x="2584893" y="4787808"/>
            <a:ext cx="449495" cy="188713"/>
          </a:xfrm>
          <a:prstGeom prst="line">
            <a:avLst/>
          </a:prstGeom>
          <a:ln w="38100">
            <a:solidFill>
              <a:srgbClr val="00B050"/>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E0316C5-A392-CF40-B0F2-67BB85C99E79}"/>
              </a:ext>
            </a:extLst>
          </p:cNvPr>
          <p:cNvCxnSpPr>
            <a:cxnSpLocks/>
          </p:cNvCxnSpPr>
          <p:nvPr/>
        </p:nvCxnSpPr>
        <p:spPr>
          <a:xfrm>
            <a:off x="2556010" y="2521308"/>
            <a:ext cx="644390" cy="319460"/>
          </a:xfrm>
          <a:prstGeom prst="line">
            <a:avLst/>
          </a:prstGeom>
          <a:ln w="38100">
            <a:solidFill>
              <a:srgbClr val="00B050"/>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B3014C1-2B80-7646-92DC-04F253841A81}"/>
              </a:ext>
            </a:extLst>
          </p:cNvPr>
          <p:cNvCxnSpPr>
            <a:cxnSpLocks/>
          </p:cNvCxnSpPr>
          <p:nvPr/>
        </p:nvCxnSpPr>
        <p:spPr>
          <a:xfrm flipH="1" flipV="1">
            <a:off x="4017235" y="1155700"/>
            <a:ext cx="712842" cy="259541"/>
          </a:xfrm>
          <a:prstGeom prst="line">
            <a:avLst/>
          </a:prstGeom>
          <a:ln w="38100">
            <a:solidFill>
              <a:srgbClr val="00B050"/>
            </a:solidFill>
            <a:headEnd type="none"/>
            <a:tailEnd type="stealth"/>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9CC76168-2392-ED40-9A74-DE5D86319061}"/>
              </a:ext>
            </a:extLst>
          </p:cNvPr>
          <p:cNvSpPr/>
          <p:nvPr/>
        </p:nvSpPr>
        <p:spPr>
          <a:xfrm>
            <a:off x="3847055" y="1043637"/>
            <a:ext cx="137160" cy="137160"/>
          </a:xfrm>
          <a:prstGeom prst="ellipse">
            <a:avLst/>
          </a:prstGeom>
          <a:solidFill>
            <a:srgbClr val="E52E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4D6581-932C-8547-8A00-CB55864EDD6B}"/>
              </a:ext>
            </a:extLst>
          </p:cNvPr>
          <p:cNvSpPr/>
          <p:nvPr/>
        </p:nvSpPr>
        <p:spPr>
          <a:xfrm>
            <a:off x="177800" y="228600"/>
            <a:ext cx="8738034" cy="369332"/>
          </a:xfrm>
          <a:prstGeom prst="rect">
            <a:avLst/>
          </a:prstGeom>
        </p:spPr>
        <p:txBody>
          <a:bodyPr wrap="square">
            <a:spAutoFit/>
          </a:bodyPr>
          <a:lstStyle/>
          <a:p>
            <a:r>
              <a:rPr lang="en-US" dirty="0">
                <a:latin typeface="Atlas Grotesk"/>
              </a:rPr>
              <a:t>Or maximizes the distances from the projected points to the origin (indicated in orange)</a:t>
            </a:r>
          </a:p>
        </p:txBody>
      </p:sp>
      <p:cxnSp>
        <p:nvCxnSpPr>
          <p:cNvPr id="18" name="Straight Connector 17">
            <a:extLst>
              <a:ext uri="{FF2B5EF4-FFF2-40B4-BE49-F238E27FC236}">
                <a16:creationId xmlns:a16="http://schemas.microsoft.com/office/drawing/2014/main" id="{42C78E10-0F25-F442-B3AE-C2322579C282}"/>
              </a:ext>
            </a:extLst>
          </p:cNvPr>
          <p:cNvCxnSpPr>
            <a:cxnSpLocks/>
          </p:cNvCxnSpPr>
          <p:nvPr/>
        </p:nvCxnSpPr>
        <p:spPr>
          <a:xfrm flipH="1">
            <a:off x="3028881" y="3205517"/>
            <a:ext cx="290426" cy="716173"/>
          </a:xfrm>
          <a:prstGeom prst="line">
            <a:avLst/>
          </a:prstGeom>
          <a:ln w="38100">
            <a:solidFill>
              <a:srgbClr val="FF6900"/>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34145D-FBD9-7342-83C2-0488AEAE3164}"/>
              </a:ext>
            </a:extLst>
          </p:cNvPr>
          <p:cNvCxnSpPr>
            <a:cxnSpLocks/>
          </p:cNvCxnSpPr>
          <p:nvPr/>
        </p:nvCxnSpPr>
        <p:spPr>
          <a:xfrm flipH="1">
            <a:off x="3364956" y="1352869"/>
            <a:ext cx="1100111" cy="2761931"/>
          </a:xfrm>
          <a:prstGeom prst="line">
            <a:avLst/>
          </a:prstGeom>
          <a:ln w="38100">
            <a:solidFill>
              <a:srgbClr val="FF6900"/>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3D2AC04-E970-0246-A53B-BC1B44422EB9}"/>
              </a:ext>
            </a:extLst>
          </p:cNvPr>
          <p:cNvCxnSpPr>
            <a:cxnSpLocks/>
          </p:cNvCxnSpPr>
          <p:nvPr/>
        </p:nvCxnSpPr>
        <p:spPr>
          <a:xfrm flipH="1">
            <a:off x="3193437" y="3012840"/>
            <a:ext cx="389991" cy="993771"/>
          </a:xfrm>
          <a:prstGeom prst="line">
            <a:avLst/>
          </a:prstGeom>
          <a:ln w="38100">
            <a:solidFill>
              <a:srgbClr val="FF6900"/>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55DF31A-836E-B74A-9797-6C7D4AC8D37B}"/>
              </a:ext>
            </a:extLst>
          </p:cNvPr>
          <p:cNvCxnSpPr>
            <a:cxnSpLocks/>
          </p:cNvCxnSpPr>
          <p:nvPr/>
        </p:nvCxnSpPr>
        <p:spPr>
          <a:xfrm flipH="1">
            <a:off x="2280285" y="3724435"/>
            <a:ext cx="414238" cy="962390"/>
          </a:xfrm>
          <a:prstGeom prst="line">
            <a:avLst/>
          </a:prstGeom>
          <a:ln w="38100">
            <a:solidFill>
              <a:srgbClr val="FF6900"/>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1512EC1-A312-7549-AF96-4B46064FF074}"/>
              </a:ext>
            </a:extLst>
          </p:cNvPr>
          <p:cNvCxnSpPr>
            <a:cxnSpLocks/>
          </p:cNvCxnSpPr>
          <p:nvPr/>
        </p:nvCxnSpPr>
        <p:spPr>
          <a:xfrm flipH="1">
            <a:off x="1940150" y="3654424"/>
            <a:ext cx="581417" cy="1397857"/>
          </a:xfrm>
          <a:prstGeom prst="line">
            <a:avLst/>
          </a:prstGeom>
          <a:ln w="38100">
            <a:solidFill>
              <a:srgbClr val="FF6900"/>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DB4E194-8B7A-C243-9ECB-FEF004BAA323}"/>
              </a:ext>
            </a:extLst>
          </p:cNvPr>
          <p:cNvCxnSpPr>
            <a:cxnSpLocks/>
          </p:cNvCxnSpPr>
          <p:nvPr/>
        </p:nvCxnSpPr>
        <p:spPr>
          <a:xfrm flipH="1">
            <a:off x="1529064" y="3578664"/>
            <a:ext cx="788274" cy="1794202"/>
          </a:xfrm>
          <a:prstGeom prst="line">
            <a:avLst/>
          </a:prstGeom>
          <a:ln w="38100">
            <a:solidFill>
              <a:srgbClr val="FF6900"/>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10093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Picture 79">
            <a:extLst>
              <a:ext uri="{FF2B5EF4-FFF2-40B4-BE49-F238E27FC236}">
                <a16:creationId xmlns:a16="http://schemas.microsoft.com/office/drawing/2014/main" id="{BB99EA82-6CE8-7F49-83E8-5376977F7F11}"/>
              </a:ext>
            </a:extLst>
          </p:cNvPr>
          <p:cNvPicPr>
            <a:picLocks noChangeAspect="1"/>
          </p:cNvPicPr>
          <p:nvPr/>
        </p:nvPicPr>
        <p:blipFill>
          <a:blip r:embed="rId2"/>
          <a:stretch>
            <a:fillRect/>
          </a:stretch>
        </p:blipFill>
        <p:spPr>
          <a:xfrm>
            <a:off x="304800" y="743951"/>
            <a:ext cx="5801108" cy="4579263"/>
          </a:xfrm>
          <a:prstGeom prst="rect">
            <a:avLst/>
          </a:prstGeom>
        </p:spPr>
      </p:pic>
      <p:pic>
        <p:nvPicPr>
          <p:cNvPr id="83" name="Picture 82">
            <a:extLst>
              <a:ext uri="{FF2B5EF4-FFF2-40B4-BE49-F238E27FC236}">
                <a16:creationId xmlns:a16="http://schemas.microsoft.com/office/drawing/2014/main" id="{76D83EE1-3D8F-1A45-A302-15173FD4C662}"/>
              </a:ext>
            </a:extLst>
          </p:cNvPr>
          <p:cNvPicPr>
            <a:picLocks noChangeAspect="1"/>
          </p:cNvPicPr>
          <p:nvPr/>
        </p:nvPicPr>
        <p:blipFill rotWithShape="1">
          <a:blip r:embed="rId2"/>
          <a:srcRect r="21447"/>
          <a:stretch/>
        </p:blipFill>
        <p:spPr>
          <a:xfrm>
            <a:off x="4331020" y="2033180"/>
            <a:ext cx="4556959" cy="4579263"/>
          </a:xfrm>
          <a:prstGeom prst="rect">
            <a:avLst/>
          </a:prstGeom>
        </p:spPr>
      </p:pic>
      <p:sp>
        <p:nvSpPr>
          <p:cNvPr id="3" name="Rectangle 2">
            <a:extLst>
              <a:ext uri="{FF2B5EF4-FFF2-40B4-BE49-F238E27FC236}">
                <a16:creationId xmlns:a16="http://schemas.microsoft.com/office/drawing/2014/main" id="{F148BCBB-E937-0643-8CD3-86E41C6F1E62}"/>
              </a:ext>
            </a:extLst>
          </p:cNvPr>
          <p:cNvSpPr/>
          <p:nvPr/>
        </p:nvSpPr>
        <p:spPr>
          <a:xfrm>
            <a:off x="177800" y="228600"/>
            <a:ext cx="8738034" cy="646331"/>
          </a:xfrm>
          <a:prstGeom prst="rect">
            <a:avLst/>
          </a:prstGeom>
        </p:spPr>
        <p:txBody>
          <a:bodyPr wrap="square">
            <a:spAutoFit/>
          </a:bodyPr>
          <a:lstStyle/>
          <a:p>
            <a:r>
              <a:rPr lang="en-US" dirty="0">
                <a:latin typeface="Atlas Grotesk"/>
              </a:rPr>
              <a:t>Why are they the same? </a:t>
            </a:r>
          </a:p>
          <a:p>
            <a:r>
              <a:rPr lang="en-US" dirty="0">
                <a:latin typeface="Atlas Grotesk"/>
              </a:rPr>
              <a:t>Take a look at what happens to the vectors below when we change the fit curve.</a:t>
            </a:r>
          </a:p>
        </p:txBody>
      </p:sp>
      <p:cxnSp>
        <p:nvCxnSpPr>
          <p:cNvPr id="5" name="Straight Connector 4">
            <a:extLst>
              <a:ext uri="{FF2B5EF4-FFF2-40B4-BE49-F238E27FC236}">
                <a16:creationId xmlns:a16="http://schemas.microsoft.com/office/drawing/2014/main" id="{900D4CCD-909F-E047-B04F-26D2532AA9FC}"/>
              </a:ext>
            </a:extLst>
          </p:cNvPr>
          <p:cNvCxnSpPr>
            <a:cxnSpLocks/>
          </p:cNvCxnSpPr>
          <p:nvPr/>
        </p:nvCxnSpPr>
        <p:spPr>
          <a:xfrm flipV="1">
            <a:off x="510253" y="1287097"/>
            <a:ext cx="4588472" cy="289346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E1CD72B-9F7E-1548-AD35-8A342ECC7FA1}"/>
              </a:ext>
            </a:extLst>
          </p:cNvPr>
          <p:cNvSpPr/>
          <p:nvPr/>
        </p:nvSpPr>
        <p:spPr>
          <a:xfrm>
            <a:off x="1979051" y="3153108"/>
            <a:ext cx="116327" cy="11352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A1EE8E31-07E8-0240-B3D8-A0328947E4DD}"/>
              </a:ext>
            </a:extLst>
          </p:cNvPr>
          <p:cNvCxnSpPr>
            <a:cxnSpLocks/>
          </p:cNvCxnSpPr>
          <p:nvPr/>
        </p:nvCxnSpPr>
        <p:spPr>
          <a:xfrm>
            <a:off x="2048021" y="3242491"/>
            <a:ext cx="490061" cy="688934"/>
          </a:xfrm>
          <a:prstGeom prst="line">
            <a:avLst/>
          </a:prstGeom>
          <a:ln w="38100">
            <a:solidFill>
              <a:srgbClr val="00B050"/>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89D812-3794-6543-999E-7A7423BE37F9}"/>
              </a:ext>
            </a:extLst>
          </p:cNvPr>
          <p:cNvCxnSpPr>
            <a:cxnSpLocks/>
          </p:cNvCxnSpPr>
          <p:nvPr/>
        </p:nvCxnSpPr>
        <p:spPr>
          <a:xfrm flipH="1">
            <a:off x="2058781" y="2971800"/>
            <a:ext cx="352214" cy="239167"/>
          </a:xfrm>
          <a:prstGeom prst="line">
            <a:avLst/>
          </a:prstGeom>
          <a:ln w="38100">
            <a:solidFill>
              <a:srgbClr val="FF69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DED59BE-8859-4C4A-86A5-9594600FC1DF}"/>
              </a:ext>
            </a:extLst>
          </p:cNvPr>
          <p:cNvCxnSpPr>
            <a:cxnSpLocks/>
          </p:cNvCxnSpPr>
          <p:nvPr/>
        </p:nvCxnSpPr>
        <p:spPr>
          <a:xfrm flipV="1">
            <a:off x="5916145" y="2438400"/>
            <a:ext cx="1116504" cy="312669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AB78DD9-0C44-274F-9DEF-FB80509DFD28}"/>
              </a:ext>
            </a:extLst>
          </p:cNvPr>
          <p:cNvCxnSpPr>
            <a:cxnSpLocks/>
          </p:cNvCxnSpPr>
          <p:nvPr/>
        </p:nvCxnSpPr>
        <p:spPr>
          <a:xfrm>
            <a:off x="6112022" y="5133456"/>
            <a:ext cx="441178" cy="116641"/>
          </a:xfrm>
          <a:prstGeom prst="line">
            <a:avLst/>
          </a:prstGeom>
          <a:ln w="38100">
            <a:solidFill>
              <a:srgbClr val="00B050"/>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7F9E0D0-B478-F442-B210-2C48E6541D2F}"/>
              </a:ext>
            </a:extLst>
          </p:cNvPr>
          <p:cNvCxnSpPr>
            <a:cxnSpLocks/>
            <a:endCxn id="36" idx="7"/>
          </p:cNvCxnSpPr>
          <p:nvPr/>
        </p:nvCxnSpPr>
        <p:spPr>
          <a:xfrm flipH="1">
            <a:off x="6110300" y="4240407"/>
            <a:ext cx="295234" cy="834667"/>
          </a:xfrm>
          <a:prstGeom prst="line">
            <a:avLst/>
          </a:prstGeom>
          <a:ln w="38100">
            <a:solidFill>
              <a:srgbClr val="FF690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91BC50A-4C54-3E41-856E-0D671AE97871}"/>
              </a:ext>
            </a:extLst>
          </p:cNvPr>
          <p:cNvCxnSpPr>
            <a:cxnSpLocks/>
          </p:cNvCxnSpPr>
          <p:nvPr/>
        </p:nvCxnSpPr>
        <p:spPr>
          <a:xfrm>
            <a:off x="6453843" y="4240407"/>
            <a:ext cx="143796" cy="1009690"/>
          </a:xfrm>
          <a:prstGeom prst="line">
            <a:avLst/>
          </a:prstGeom>
          <a:ln w="38100">
            <a:solidFill>
              <a:srgbClr val="00206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9F8F4D1D-6FE7-6D4A-86F9-A51DD798069A}"/>
              </a:ext>
            </a:extLst>
          </p:cNvPr>
          <p:cNvSpPr/>
          <p:nvPr/>
        </p:nvSpPr>
        <p:spPr>
          <a:xfrm>
            <a:off x="6007086" y="5058446"/>
            <a:ext cx="120923" cy="11354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85">
            <a:extLst>
              <a:ext uri="{FF2B5EF4-FFF2-40B4-BE49-F238E27FC236}">
                <a16:creationId xmlns:a16="http://schemas.microsoft.com/office/drawing/2014/main" id="{EC4D0C7F-449F-0649-956A-3023D4BC7227}"/>
              </a:ext>
            </a:extLst>
          </p:cNvPr>
          <p:cNvCxnSpPr>
            <a:cxnSpLocks/>
          </p:cNvCxnSpPr>
          <p:nvPr/>
        </p:nvCxnSpPr>
        <p:spPr>
          <a:xfrm>
            <a:off x="2441166" y="2921735"/>
            <a:ext cx="143796" cy="1009690"/>
          </a:xfrm>
          <a:prstGeom prst="line">
            <a:avLst/>
          </a:prstGeom>
          <a:ln w="38100">
            <a:solidFill>
              <a:srgbClr val="002060"/>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359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48"/>
          <p:cNvSpPr txBox="1">
            <a:spLocks noChangeArrowheads="1"/>
          </p:cNvSpPr>
          <p:nvPr/>
        </p:nvSpPr>
        <p:spPr bwMode="auto">
          <a:xfrm>
            <a:off x="351367" y="245293"/>
            <a:ext cx="818303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algn="ctr" eaLnBrk="0" fontAlgn="base" hangingPunct="0">
              <a:spcBef>
                <a:spcPct val="0"/>
              </a:spcBef>
              <a:spcAft>
                <a:spcPct val="0"/>
              </a:spcAft>
              <a:defRPr sz="3200">
                <a:solidFill>
                  <a:schemeClr val="tx1"/>
                </a:solidFill>
                <a:latin typeface="Arial" charset="0"/>
              </a:defRPr>
            </a:lvl6pPr>
            <a:lvl7pPr marL="2971800" indent="-228600" algn="ctr" eaLnBrk="0" fontAlgn="base" hangingPunct="0">
              <a:spcBef>
                <a:spcPct val="0"/>
              </a:spcBef>
              <a:spcAft>
                <a:spcPct val="0"/>
              </a:spcAft>
              <a:defRPr sz="3200">
                <a:solidFill>
                  <a:schemeClr val="tx1"/>
                </a:solidFill>
                <a:latin typeface="Arial" charset="0"/>
              </a:defRPr>
            </a:lvl7pPr>
            <a:lvl8pPr marL="3429000" indent="-228600" algn="ctr" eaLnBrk="0" fontAlgn="base" hangingPunct="0">
              <a:spcBef>
                <a:spcPct val="0"/>
              </a:spcBef>
              <a:spcAft>
                <a:spcPct val="0"/>
              </a:spcAft>
              <a:defRPr sz="3200">
                <a:solidFill>
                  <a:schemeClr val="tx1"/>
                </a:solidFill>
                <a:latin typeface="Arial" charset="0"/>
              </a:defRPr>
            </a:lvl8pPr>
            <a:lvl9pPr marL="3886200" indent="-228600" algn="ctr" eaLnBrk="0" fontAlgn="base" hangingPunct="0">
              <a:spcBef>
                <a:spcPct val="0"/>
              </a:spcBef>
              <a:spcAft>
                <a:spcPct val="0"/>
              </a:spcAft>
              <a:defRPr sz="3200">
                <a:solidFill>
                  <a:schemeClr val="tx1"/>
                </a:solidFill>
                <a:latin typeface="Arial" charset="0"/>
              </a:defRPr>
            </a:lvl9pPr>
          </a:lstStyle>
          <a:p>
            <a:pPr algn="l" eaLnBrk="1" hangingPunct="1">
              <a:spcBef>
                <a:spcPct val="50000"/>
              </a:spcBef>
            </a:pPr>
            <a:r>
              <a:rPr lang="en-US" sz="3000" dirty="0">
                <a:solidFill>
                  <a:schemeClr val="tx2"/>
                </a:solidFill>
                <a:latin typeface="+mj-lt"/>
                <a:ea typeface="+mj-ea"/>
                <a:cs typeface="+mj-cs"/>
              </a:rPr>
              <a:t>Food consumption in the UK</a:t>
            </a:r>
          </a:p>
        </p:txBody>
      </p:sp>
      <p:pic>
        <p:nvPicPr>
          <p:cNvPr id="5" name="Picture 4">
            <a:extLst>
              <a:ext uri="{FF2B5EF4-FFF2-40B4-BE49-F238E27FC236}">
                <a16:creationId xmlns:a16="http://schemas.microsoft.com/office/drawing/2014/main" id="{1496DBD4-BB9C-E043-A302-653DF653F972}"/>
              </a:ext>
            </a:extLst>
          </p:cNvPr>
          <p:cNvPicPr>
            <a:picLocks noChangeAspect="1"/>
          </p:cNvPicPr>
          <p:nvPr/>
        </p:nvPicPr>
        <p:blipFill rotWithShape="1">
          <a:blip r:embed="rId3"/>
          <a:srcRect t="4378"/>
          <a:stretch/>
        </p:blipFill>
        <p:spPr>
          <a:xfrm>
            <a:off x="747183" y="1066800"/>
            <a:ext cx="7391400" cy="5420457"/>
          </a:xfrm>
          <a:prstGeom prst="rect">
            <a:avLst/>
          </a:prstGeom>
        </p:spPr>
      </p:pic>
      <p:sp>
        <p:nvSpPr>
          <p:cNvPr id="6" name="Rectangle 5">
            <a:extLst>
              <a:ext uri="{FF2B5EF4-FFF2-40B4-BE49-F238E27FC236}">
                <a16:creationId xmlns:a16="http://schemas.microsoft.com/office/drawing/2014/main" id="{112DBDE8-48B5-B649-A22F-C6FE384A7FC9}"/>
              </a:ext>
            </a:extLst>
          </p:cNvPr>
          <p:cNvSpPr/>
          <p:nvPr/>
        </p:nvSpPr>
        <p:spPr>
          <a:xfrm>
            <a:off x="6096000" y="130841"/>
            <a:ext cx="3505200" cy="646331"/>
          </a:xfrm>
          <a:prstGeom prst="rect">
            <a:avLst/>
          </a:prstGeom>
        </p:spPr>
        <p:txBody>
          <a:bodyPr wrap="square">
            <a:spAutoFit/>
          </a:bodyPr>
          <a:lstStyle/>
          <a:p>
            <a:r>
              <a:rPr lang="en-US" dirty="0"/>
              <a:t>http://</a:t>
            </a:r>
            <a:r>
              <a:rPr lang="en-US" dirty="0" err="1"/>
              <a:t>setosa.io</a:t>
            </a:r>
            <a:r>
              <a:rPr lang="en-US" dirty="0"/>
              <a:t>/</a:t>
            </a:r>
            <a:r>
              <a:rPr lang="en-US" dirty="0" err="1"/>
              <a:t>ev</a:t>
            </a:r>
            <a:r>
              <a:rPr lang="en-US" dirty="0"/>
              <a:t>/principal-component-analysis/</a:t>
            </a:r>
          </a:p>
        </p:txBody>
      </p:sp>
    </p:spTree>
    <p:extLst>
      <p:ext uri="{BB962C8B-B14F-4D97-AF65-F5344CB8AC3E}">
        <p14:creationId xmlns:p14="http://schemas.microsoft.com/office/powerpoint/2010/main" val="3273361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7E592D51-84D0-3941-A512-3202243360CB}"/>
              </a:ext>
            </a:extLst>
          </p:cNvPr>
          <p:cNvPicPr>
            <a:picLocks noChangeAspect="1"/>
          </p:cNvPicPr>
          <p:nvPr/>
        </p:nvPicPr>
        <p:blipFill rotWithShape="1">
          <a:blip r:embed="rId3"/>
          <a:srcRect r="21915"/>
          <a:stretch/>
        </p:blipFill>
        <p:spPr>
          <a:xfrm>
            <a:off x="156267" y="1143000"/>
            <a:ext cx="5406333" cy="5465404"/>
          </a:xfrm>
          <a:prstGeom prst="rect">
            <a:avLst/>
          </a:prstGeom>
        </p:spPr>
      </p:pic>
      <p:sp>
        <p:nvSpPr>
          <p:cNvPr id="6" name="Rectangle 5">
            <a:extLst>
              <a:ext uri="{FF2B5EF4-FFF2-40B4-BE49-F238E27FC236}">
                <a16:creationId xmlns:a16="http://schemas.microsoft.com/office/drawing/2014/main" id="{9553CC54-9DE8-254B-97CA-276959A37673}"/>
              </a:ext>
            </a:extLst>
          </p:cNvPr>
          <p:cNvSpPr/>
          <p:nvPr/>
        </p:nvSpPr>
        <p:spPr>
          <a:xfrm>
            <a:off x="177800" y="228600"/>
            <a:ext cx="8738034" cy="369332"/>
          </a:xfrm>
          <a:prstGeom prst="rect">
            <a:avLst/>
          </a:prstGeom>
        </p:spPr>
        <p:txBody>
          <a:bodyPr wrap="square">
            <a:spAutoFit/>
          </a:bodyPr>
          <a:lstStyle/>
          <a:p>
            <a:r>
              <a:rPr lang="en-US" dirty="0">
                <a:latin typeface="Atlas Grotesk"/>
              </a:rPr>
              <a:t>Let’s talk about the variance of the dataset </a:t>
            </a:r>
          </a:p>
        </p:txBody>
      </p:sp>
      <p:grpSp>
        <p:nvGrpSpPr>
          <p:cNvPr id="13" name="Group 12">
            <a:extLst>
              <a:ext uri="{FF2B5EF4-FFF2-40B4-BE49-F238E27FC236}">
                <a16:creationId xmlns:a16="http://schemas.microsoft.com/office/drawing/2014/main" id="{C6899692-E372-554D-87C7-E31AA55D2105}"/>
              </a:ext>
            </a:extLst>
          </p:cNvPr>
          <p:cNvGrpSpPr/>
          <p:nvPr/>
        </p:nvGrpSpPr>
        <p:grpSpPr>
          <a:xfrm>
            <a:off x="5176954" y="228600"/>
            <a:ext cx="3714262" cy="2133600"/>
            <a:chOff x="953600" y="209632"/>
            <a:chExt cx="3098800" cy="1765300"/>
          </a:xfrm>
        </p:grpSpPr>
        <p:pic>
          <p:nvPicPr>
            <p:cNvPr id="14" name="Picture 13">
              <a:extLst>
                <a:ext uri="{FF2B5EF4-FFF2-40B4-BE49-F238E27FC236}">
                  <a16:creationId xmlns:a16="http://schemas.microsoft.com/office/drawing/2014/main" id="{BFAD70B2-781F-7942-9743-1BF108A205A0}"/>
                </a:ext>
              </a:extLst>
            </p:cNvPr>
            <p:cNvPicPr>
              <a:picLocks noChangeAspect="1"/>
            </p:cNvPicPr>
            <p:nvPr/>
          </p:nvPicPr>
          <p:blipFill>
            <a:blip r:embed="rId4"/>
            <a:stretch>
              <a:fillRect/>
            </a:stretch>
          </p:blipFill>
          <p:spPr>
            <a:xfrm>
              <a:off x="953600" y="209632"/>
              <a:ext cx="3098800" cy="1765300"/>
            </a:xfrm>
            <a:prstGeom prst="rect">
              <a:avLst/>
            </a:prstGeom>
          </p:spPr>
        </p:pic>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59AFC709-9058-3146-8B40-E3E73A61D56A}"/>
                    </a:ext>
                  </a:extLst>
                </p:cNvPr>
                <p:cNvSpPr/>
                <p:nvPr/>
              </p:nvSpPr>
              <p:spPr>
                <a:xfrm>
                  <a:off x="1465466" y="1027968"/>
                  <a:ext cx="6279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i="1">
                            <a:latin typeface="Cambria Math" panose="02040503050406030204" pitchFamily="18" charset="0"/>
                          </a:rPr>
                          <m:t>=</m:t>
                        </m:r>
                      </m:oMath>
                    </m:oMathPara>
                  </a14:m>
                  <a:endParaRPr lang="en-US" dirty="0"/>
                </a:p>
              </p:txBody>
            </p:sp>
          </mc:Choice>
          <mc:Fallback xmlns="">
            <p:sp>
              <p:nvSpPr>
                <p:cNvPr id="9" name="Rectangle 8">
                  <a:extLst>
                    <a:ext uri="{FF2B5EF4-FFF2-40B4-BE49-F238E27FC236}">
                      <a16:creationId xmlns:a16="http://schemas.microsoft.com/office/drawing/2014/main" id="{3B5ECF8A-7616-0D46-83C5-C4F82C3367A7}"/>
                    </a:ext>
                  </a:extLst>
                </p:cNvPr>
                <p:cNvSpPr>
                  <a:spLocks noRot="1" noChangeAspect="1" noMove="1" noResize="1" noEditPoints="1" noAdjustHandles="1" noChangeArrowheads="1" noChangeShapeType="1" noTextEdit="1"/>
                </p:cNvSpPr>
                <p:nvPr/>
              </p:nvSpPr>
              <p:spPr>
                <a:xfrm>
                  <a:off x="1465466" y="1027968"/>
                  <a:ext cx="627928" cy="369332"/>
                </a:xfrm>
                <a:prstGeom prst="rect">
                  <a:avLst/>
                </a:prstGeom>
                <a:blipFill>
                  <a:blip r:embed="rId5"/>
                  <a:stretch>
                    <a:fillRect/>
                  </a:stretch>
                </a:blipFill>
              </p:spPr>
              <p:txBody>
                <a:bodyPr/>
                <a:lstStyle/>
                <a:p>
                  <a:r>
                    <a:rPr lang="en-US">
                      <a:noFill/>
                    </a:rPr>
                    <a:t> </a:t>
                  </a:r>
                </a:p>
              </p:txBody>
            </p:sp>
          </mc:Fallback>
        </mc:AlternateContent>
        <p:sp>
          <p:nvSpPr>
            <p:cNvPr id="16" name="Double Bracket 15">
              <a:extLst>
                <a:ext uri="{FF2B5EF4-FFF2-40B4-BE49-F238E27FC236}">
                  <a16:creationId xmlns:a16="http://schemas.microsoft.com/office/drawing/2014/main" id="{6BCC6261-3756-3D43-AF30-04828701C04B}"/>
                </a:ext>
              </a:extLst>
            </p:cNvPr>
            <p:cNvSpPr/>
            <p:nvPr/>
          </p:nvSpPr>
          <p:spPr>
            <a:xfrm>
              <a:off x="2074150" y="520268"/>
              <a:ext cx="1978250" cy="1401117"/>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pic>
        <p:nvPicPr>
          <p:cNvPr id="17" name="Picture 16">
            <a:extLst>
              <a:ext uri="{FF2B5EF4-FFF2-40B4-BE49-F238E27FC236}">
                <a16:creationId xmlns:a16="http://schemas.microsoft.com/office/drawing/2014/main" id="{DD2D4F48-5538-2041-9324-8CE4EBA870BE}"/>
              </a:ext>
            </a:extLst>
          </p:cNvPr>
          <p:cNvPicPr>
            <a:picLocks noChangeAspect="1"/>
          </p:cNvPicPr>
          <p:nvPr/>
        </p:nvPicPr>
        <p:blipFill>
          <a:blip r:embed="rId6"/>
          <a:stretch>
            <a:fillRect/>
          </a:stretch>
        </p:blipFill>
        <p:spPr>
          <a:xfrm>
            <a:off x="4569574" y="3408940"/>
            <a:ext cx="4356100" cy="914400"/>
          </a:xfrm>
          <a:prstGeom prst="rect">
            <a:avLst/>
          </a:prstGeom>
        </p:spPr>
      </p:pic>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6C00A2A2-A4DD-5348-81EC-A30AA9E3A7F6}"/>
                  </a:ext>
                </a:extLst>
              </p:cNvPr>
              <p:cNvSpPr/>
              <p:nvPr/>
            </p:nvSpPr>
            <p:spPr>
              <a:xfrm>
                <a:off x="4586404" y="2646940"/>
                <a:ext cx="3175000" cy="520655"/>
              </a:xfrm>
              <a:prstGeom prst="rect">
                <a:avLst/>
              </a:prstGeom>
            </p:spPr>
            <p:txBody>
              <a:bodyPr wrap="square">
                <a:spAutoFit/>
              </a:bodyPr>
              <a:lstStyle/>
              <a:p>
                <a:r>
                  <a:rPr lang="en-US" dirty="0">
                    <a:latin typeface="Atlas Grotesk"/>
                  </a:rPr>
                  <a:t>Covariance matrix: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den>
                    </m:f>
                    <m:sSup>
                      <m:sSupPr>
                        <m:ctrlPr>
                          <a:rPr lang="en-US"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r>
                      <a:rPr lang="en-US" b="0" i="1" smtClean="0">
                        <a:latin typeface="Cambria Math" panose="02040503050406030204" pitchFamily="18" charset="0"/>
                      </a:rPr>
                      <m:t>𝐴</m:t>
                    </m:r>
                  </m:oMath>
                </a14:m>
                <a:r>
                  <a:rPr lang="en-US" dirty="0">
                    <a:latin typeface="Atlas Grotesk"/>
                  </a:rPr>
                  <a:t> </a:t>
                </a:r>
              </a:p>
            </p:txBody>
          </p:sp>
        </mc:Choice>
        <mc:Fallback xmlns="">
          <p:sp>
            <p:nvSpPr>
              <p:cNvPr id="18" name="Rectangle 17">
                <a:extLst>
                  <a:ext uri="{FF2B5EF4-FFF2-40B4-BE49-F238E27FC236}">
                    <a16:creationId xmlns:a16="http://schemas.microsoft.com/office/drawing/2014/main" id="{6C00A2A2-A4DD-5348-81EC-A30AA9E3A7F6}"/>
                  </a:ext>
                </a:extLst>
              </p:cNvPr>
              <p:cNvSpPr>
                <a:spLocks noRot="1" noChangeAspect="1" noMove="1" noResize="1" noEditPoints="1" noAdjustHandles="1" noChangeArrowheads="1" noChangeShapeType="1" noTextEdit="1"/>
              </p:cNvSpPr>
              <p:nvPr/>
            </p:nvSpPr>
            <p:spPr>
              <a:xfrm>
                <a:off x="4586404" y="2646940"/>
                <a:ext cx="3175000" cy="520655"/>
              </a:xfrm>
              <a:prstGeom prst="rect">
                <a:avLst/>
              </a:prstGeom>
              <a:blipFill>
                <a:blip r:embed="rId7"/>
                <a:stretch>
                  <a:fillRect l="-1195" b="-4762"/>
                </a:stretch>
              </a:blipFill>
            </p:spPr>
            <p:txBody>
              <a:bodyPr/>
              <a:lstStyle/>
              <a:p>
                <a:r>
                  <a:rPr lang="en-US">
                    <a:noFill/>
                  </a:rPr>
                  <a:t> </a:t>
                </a:r>
              </a:p>
            </p:txBody>
          </p:sp>
        </mc:Fallback>
      </mc:AlternateContent>
    </p:spTree>
    <p:extLst>
      <p:ext uri="{BB962C8B-B14F-4D97-AF65-F5344CB8AC3E}">
        <p14:creationId xmlns:p14="http://schemas.microsoft.com/office/powerpoint/2010/main" val="6805313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25E4197-9F85-1B42-B266-70D617B98726}"/>
              </a:ext>
            </a:extLst>
          </p:cNvPr>
          <p:cNvGrpSpPr/>
          <p:nvPr/>
        </p:nvGrpSpPr>
        <p:grpSpPr>
          <a:xfrm>
            <a:off x="348842" y="113154"/>
            <a:ext cx="3098800" cy="1765300"/>
            <a:chOff x="953600" y="209632"/>
            <a:chExt cx="3098800" cy="1765300"/>
          </a:xfrm>
        </p:grpSpPr>
        <p:pic>
          <p:nvPicPr>
            <p:cNvPr id="4" name="Picture 3">
              <a:extLst>
                <a:ext uri="{FF2B5EF4-FFF2-40B4-BE49-F238E27FC236}">
                  <a16:creationId xmlns:a16="http://schemas.microsoft.com/office/drawing/2014/main" id="{FF6F6326-B08B-D741-8D20-A844746A4992}"/>
                </a:ext>
              </a:extLst>
            </p:cNvPr>
            <p:cNvPicPr>
              <a:picLocks noChangeAspect="1"/>
            </p:cNvPicPr>
            <p:nvPr/>
          </p:nvPicPr>
          <p:blipFill>
            <a:blip r:embed="rId3"/>
            <a:stretch>
              <a:fillRect/>
            </a:stretch>
          </p:blipFill>
          <p:spPr>
            <a:xfrm>
              <a:off x="953600" y="209632"/>
              <a:ext cx="3098800" cy="1765300"/>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B5ECF8A-7616-0D46-83C5-C4F82C3367A7}"/>
                    </a:ext>
                  </a:extLst>
                </p:cNvPr>
                <p:cNvSpPr/>
                <p:nvPr/>
              </p:nvSpPr>
              <p:spPr>
                <a:xfrm>
                  <a:off x="1465466" y="1027968"/>
                  <a:ext cx="6279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i="1">
                            <a:latin typeface="Cambria Math" panose="02040503050406030204" pitchFamily="18" charset="0"/>
                          </a:rPr>
                          <m:t>=</m:t>
                        </m:r>
                      </m:oMath>
                    </m:oMathPara>
                  </a14:m>
                  <a:endParaRPr lang="en-US" dirty="0"/>
                </a:p>
              </p:txBody>
            </p:sp>
          </mc:Choice>
          <mc:Fallback xmlns="">
            <p:sp>
              <p:nvSpPr>
                <p:cNvPr id="9" name="Rectangle 8">
                  <a:extLst>
                    <a:ext uri="{FF2B5EF4-FFF2-40B4-BE49-F238E27FC236}">
                      <a16:creationId xmlns:a16="http://schemas.microsoft.com/office/drawing/2014/main" id="{3B5ECF8A-7616-0D46-83C5-C4F82C3367A7}"/>
                    </a:ext>
                  </a:extLst>
                </p:cNvPr>
                <p:cNvSpPr>
                  <a:spLocks noRot="1" noChangeAspect="1" noMove="1" noResize="1" noEditPoints="1" noAdjustHandles="1" noChangeArrowheads="1" noChangeShapeType="1" noTextEdit="1"/>
                </p:cNvSpPr>
                <p:nvPr/>
              </p:nvSpPr>
              <p:spPr>
                <a:xfrm>
                  <a:off x="1465466" y="1027968"/>
                  <a:ext cx="627928" cy="369332"/>
                </a:xfrm>
                <a:prstGeom prst="rect">
                  <a:avLst/>
                </a:prstGeom>
                <a:blipFill>
                  <a:blip r:embed="rId4"/>
                  <a:stretch>
                    <a:fillRect/>
                  </a:stretch>
                </a:blipFill>
              </p:spPr>
              <p:txBody>
                <a:bodyPr/>
                <a:lstStyle/>
                <a:p>
                  <a:r>
                    <a:rPr lang="en-US">
                      <a:noFill/>
                    </a:rPr>
                    <a:t> </a:t>
                  </a:r>
                </a:p>
              </p:txBody>
            </p:sp>
          </mc:Fallback>
        </mc:AlternateContent>
        <p:sp>
          <p:nvSpPr>
            <p:cNvPr id="10" name="Double Bracket 9">
              <a:extLst>
                <a:ext uri="{FF2B5EF4-FFF2-40B4-BE49-F238E27FC236}">
                  <a16:creationId xmlns:a16="http://schemas.microsoft.com/office/drawing/2014/main" id="{6193BCE2-20FC-8A46-9F39-3D5F4506A6E3}"/>
                </a:ext>
              </a:extLst>
            </p:cNvPr>
            <p:cNvSpPr/>
            <p:nvPr/>
          </p:nvSpPr>
          <p:spPr>
            <a:xfrm>
              <a:off x="2074150" y="520268"/>
              <a:ext cx="1978250" cy="1401117"/>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B9F0CD95-5177-1346-9519-B156FC1CED38}"/>
              </a:ext>
            </a:extLst>
          </p:cNvPr>
          <p:cNvPicPr>
            <a:picLocks noChangeAspect="1"/>
          </p:cNvPicPr>
          <p:nvPr/>
        </p:nvPicPr>
        <p:blipFill>
          <a:blip r:embed="rId5"/>
          <a:stretch>
            <a:fillRect/>
          </a:stretch>
        </p:blipFill>
        <p:spPr>
          <a:xfrm>
            <a:off x="4539255" y="548246"/>
            <a:ext cx="4356100" cy="914400"/>
          </a:xfrm>
          <a:prstGeom prst="rect">
            <a:avLst/>
          </a:prstGeom>
        </p:spPr>
      </p:pic>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58FFAB8C-BB60-7044-8E91-DDDA0DB100E5}"/>
                  </a:ext>
                </a:extLst>
              </p:cNvPr>
              <p:cNvSpPr/>
              <p:nvPr/>
            </p:nvSpPr>
            <p:spPr>
              <a:xfrm>
                <a:off x="3810000" y="287918"/>
                <a:ext cx="3175000" cy="520655"/>
              </a:xfrm>
              <a:prstGeom prst="rect">
                <a:avLst/>
              </a:prstGeom>
            </p:spPr>
            <p:txBody>
              <a:bodyPr wrap="square">
                <a:spAutoFit/>
              </a:bodyPr>
              <a:lstStyle/>
              <a:p>
                <a:r>
                  <a:rPr lang="en-US" dirty="0">
                    <a:latin typeface="Atlas Grotesk"/>
                  </a:rPr>
                  <a:t>Covariance matrix: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den>
                    </m:f>
                    <m:sSup>
                      <m:sSupPr>
                        <m:ctrlPr>
                          <a:rPr lang="en-US"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r>
                      <a:rPr lang="en-US" b="0" i="1" smtClean="0">
                        <a:latin typeface="Cambria Math" panose="02040503050406030204" pitchFamily="18" charset="0"/>
                      </a:rPr>
                      <m:t>𝐴</m:t>
                    </m:r>
                  </m:oMath>
                </a14:m>
                <a:r>
                  <a:rPr lang="en-US" dirty="0">
                    <a:latin typeface="Atlas Grotesk"/>
                  </a:rPr>
                  <a:t> </a:t>
                </a:r>
              </a:p>
            </p:txBody>
          </p:sp>
        </mc:Choice>
        <mc:Fallback xmlns="">
          <p:sp>
            <p:nvSpPr>
              <p:cNvPr id="32" name="Rectangle 31">
                <a:extLst>
                  <a:ext uri="{FF2B5EF4-FFF2-40B4-BE49-F238E27FC236}">
                    <a16:creationId xmlns:a16="http://schemas.microsoft.com/office/drawing/2014/main" id="{58FFAB8C-BB60-7044-8E91-DDDA0DB100E5}"/>
                  </a:ext>
                </a:extLst>
              </p:cNvPr>
              <p:cNvSpPr>
                <a:spLocks noRot="1" noChangeAspect="1" noMove="1" noResize="1" noEditPoints="1" noAdjustHandles="1" noChangeArrowheads="1" noChangeShapeType="1" noTextEdit="1"/>
              </p:cNvSpPr>
              <p:nvPr/>
            </p:nvSpPr>
            <p:spPr>
              <a:xfrm>
                <a:off x="3810000" y="287918"/>
                <a:ext cx="3175000" cy="520655"/>
              </a:xfrm>
              <a:prstGeom prst="rect">
                <a:avLst/>
              </a:prstGeom>
              <a:blipFill>
                <a:blip r:embed="rId6"/>
                <a:stretch>
                  <a:fillRect l="-1600" b="-2381"/>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F0F45A48-4DF9-054C-A5AF-5E84A8322BB6}"/>
              </a:ext>
            </a:extLst>
          </p:cNvPr>
          <p:cNvSpPr/>
          <p:nvPr/>
        </p:nvSpPr>
        <p:spPr>
          <a:xfrm>
            <a:off x="5493043" y="1854852"/>
            <a:ext cx="3175000" cy="646331"/>
          </a:xfrm>
          <a:prstGeom prst="rect">
            <a:avLst/>
          </a:prstGeom>
        </p:spPr>
        <p:txBody>
          <a:bodyPr wrap="square">
            <a:spAutoFit/>
          </a:bodyPr>
          <a:lstStyle/>
          <a:p>
            <a:r>
              <a:rPr lang="en-US" dirty="0">
                <a:latin typeface="Atlas Grotesk"/>
              </a:rPr>
              <a:t>Diagonalization of covariance matrix:</a:t>
            </a:r>
          </a:p>
        </p:txBody>
      </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1A131455-4B8A-0B4B-9958-A9577504D223}"/>
                  </a:ext>
                </a:extLst>
              </p:cNvPr>
              <p:cNvSpPr/>
              <p:nvPr/>
            </p:nvSpPr>
            <p:spPr>
              <a:xfrm>
                <a:off x="6080144" y="2646468"/>
                <a:ext cx="154292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𝐴</m:t>
                          </m:r>
                        </m:e>
                        <m:sup>
                          <m:r>
                            <a:rPr lang="en-US" i="1">
                              <a:latin typeface="Cambria Math" panose="02040503050406030204" pitchFamily="18" charset="0"/>
                            </a:rPr>
                            <m:t>𝑇</m:t>
                          </m:r>
                        </m:sup>
                      </m:sSup>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𝑋𝐷</m:t>
                      </m:r>
                      <m:sSup>
                        <m:sSupPr>
                          <m:ctrlPr>
                            <a:rPr lang="en-US" i="1">
                              <a:latin typeface="Cambria Math" panose="02040503050406030204" pitchFamily="18" charset="0"/>
                            </a:rPr>
                          </m:ctrlPr>
                        </m:sSupPr>
                        <m:e>
                          <m:r>
                            <a:rPr lang="en-US" b="0" i="1" smtClean="0">
                              <a:latin typeface="Cambria Math" panose="02040503050406030204" pitchFamily="18" charset="0"/>
                            </a:rPr>
                            <m:t>𝑋</m:t>
                          </m:r>
                        </m:e>
                        <m:sup>
                          <m:r>
                            <a:rPr lang="en-US" i="1">
                              <a:latin typeface="Cambria Math" panose="02040503050406030204" pitchFamily="18" charset="0"/>
                            </a:rPr>
                            <m:t>𝑇</m:t>
                          </m:r>
                        </m:sup>
                      </m:sSup>
                    </m:oMath>
                  </m:oMathPara>
                </a14:m>
                <a:endParaRPr lang="en-US" dirty="0"/>
              </a:p>
            </p:txBody>
          </p:sp>
        </mc:Choice>
        <mc:Fallback xmlns="">
          <p:sp>
            <p:nvSpPr>
              <p:cNvPr id="36" name="Rectangle 35">
                <a:extLst>
                  <a:ext uri="{FF2B5EF4-FFF2-40B4-BE49-F238E27FC236}">
                    <a16:creationId xmlns:a16="http://schemas.microsoft.com/office/drawing/2014/main" id="{1A131455-4B8A-0B4B-9958-A9577504D223}"/>
                  </a:ext>
                </a:extLst>
              </p:cNvPr>
              <p:cNvSpPr>
                <a:spLocks noRot="1" noChangeAspect="1" noMove="1" noResize="1" noEditPoints="1" noAdjustHandles="1" noChangeArrowheads="1" noChangeShapeType="1" noTextEdit="1"/>
              </p:cNvSpPr>
              <p:nvPr/>
            </p:nvSpPr>
            <p:spPr>
              <a:xfrm>
                <a:off x="6080144" y="2646468"/>
                <a:ext cx="154292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7F0B2F76-448F-3543-A854-4F9C217B6852}"/>
                  </a:ext>
                </a:extLst>
              </p:cNvPr>
              <p:cNvSpPr/>
              <p:nvPr/>
            </p:nvSpPr>
            <p:spPr>
              <a:xfrm>
                <a:off x="5498509" y="3226675"/>
                <a:ext cx="2349939" cy="646331"/>
              </a:xfrm>
              <a:prstGeom prst="rect">
                <a:avLst/>
              </a:prstGeom>
            </p:spPr>
            <p:txBody>
              <a:bodyPr wrap="none">
                <a:spAutoFit/>
              </a:bodyPr>
              <a:lstStyle/>
              <a:p>
                <a14:m>
                  <m:oMath xmlns:m="http://schemas.openxmlformats.org/officeDocument/2006/math">
                    <m:r>
                      <a:rPr lang="en-US" i="1">
                        <a:latin typeface="Cambria Math" panose="02040503050406030204" pitchFamily="18" charset="0"/>
                      </a:rPr>
                      <m:t>𝑋</m:t>
                    </m:r>
                  </m:oMath>
                </a14:m>
                <a:r>
                  <a:rPr lang="en-US" dirty="0">
                    <a:latin typeface="Atlas Grotesk"/>
                  </a:rPr>
                  <a:t>: eigenvectors of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𝑇</m:t>
                        </m:r>
                      </m:sup>
                    </m:sSup>
                    <m:r>
                      <a:rPr lang="en-US" i="1">
                        <a:latin typeface="Cambria Math" panose="02040503050406030204" pitchFamily="18" charset="0"/>
                      </a:rPr>
                      <m:t>𝐴</m:t>
                    </m:r>
                  </m:oMath>
                </a14:m>
                <a:endParaRPr lang="en-US" dirty="0">
                  <a:latin typeface="Atlas Grotesk"/>
                </a:endParaRPr>
              </a:p>
              <a:p>
                <a14:m>
                  <m:oMath xmlns:m="http://schemas.openxmlformats.org/officeDocument/2006/math">
                    <m:r>
                      <a:rPr lang="en-US" i="1">
                        <a:latin typeface="Cambria Math" panose="02040503050406030204" pitchFamily="18" charset="0"/>
                      </a:rPr>
                      <m:t>𝐷</m:t>
                    </m:r>
                  </m:oMath>
                </a14:m>
                <a:r>
                  <a:rPr lang="en-US" dirty="0">
                    <a:latin typeface="Atlas Grotesk"/>
                  </a:rPr>
                  <a:t>: eigenvalues of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𝑇</m:t>
                        </m:r>
                      </m:sup>
                    </m:sSup>
                    <m:r>
                      <a:rPr lang="en-US" i="1">
                        <a:latin typeface="Cambria Math" panose="02040503050406030204" pitchFamily="18" charset="0"/>
                      </a:rPr>
                      <m:t>𝐴</m:t>
                    </m:r>
                  </m:oMath>
                </a14:m>
                <a:endParaRPr lang="en-US" dirty="0">
                  <a:latin typeface="Atlas Grotesk"/>
                </a:endParaRPr>
              </a:p>
            </p:txBody>
          </p:sp>
        </mc:Choice>
        <mc:Fallback xmlns="">
          <p:sp>
            <p:nvSpPr>
              <p:cNvPr id="37" name="Rectangle 36">
                <a:extLst>
                  <a:ext uri="{FF2B5EF4-FFF2-40B4-BE49-F238E27FC236}">
                    <a16:creationId xmlns:a16="http://schemas.microsoft.com/office/drawing/2014/main" id="{7F0B2F76-448F-3543-A854-4F9C217B6852}"/>
                  </a:ext>
                </a:extLst>
              </p:cNvPr>
              <p:cNvSpPr>
                <a:spLocks noRot="1" noChangeAspect="1" noMove="1" noResize="1" noEditPoints="1" noAdjustHandles="1" noChangeArrowheads="1" noChangeShapeType="1" noTextEdit="1"/>
              </p:cNvSpPr>
              <p:nvPr/>
            </p:nvSpPr>
            <p:spPr>
              <a:xfrm>
                <a:off x="5498509" y="3226675"/>
                <a:ext cx="2349939" cy="646331"/>
              </a:xfrm>
              <a:prstGeom prst="rect">
                <a:avLst/>
              </a:prstGeom>
              <a:blipFill>
                <a:blip r:embed="rId8"/>
                <a:stretch>
                  <a:fillRect t="-1923"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0848BDDE-8E1E-C74A-800D-C2F7BA20EE22}"/>
                  </a:ext>
                </a:extLst>
              </p:cNvPr>
              <p:cNvSpPr/>
              <p:nvPr/>
            </p:nvSpPr>
            <p:spPr>
              <a:xfrm>
                <a:off x="5458770" y="4172812"/>
                <a:ext cx="3183372" cy="2308324"/>
              </a:xfrm>
              <a:prstGeom prst="rect">
                <a:avLst/>
              </a:prstGeom>
            </p:spPr>
            <p:txBody>
              <a:bodyPr wrap="none">
                <a:spAutoFit/>
              </a:bodyPr>
              <a:lstStyle/>
              <a:p>
                <a:r>
                  <a:rPr lang="en-US" b="1" u="sng" dirty="0">
                    <a:latin typeface="Atlas Grotesk"/>
                  </a:rPr>
                  <a:t>From SVD:</a:t>
                </a:r>
                <a:r>
                  <a:rPr lang="en-US" dirty="0">
                    <a:latin typeface="Atlas Grotesk"/>
                  </a:rPr>
                  <a:t>  </a:t>
                </a:r>
                <a14:m>
                  <m:oMath xmlns:m="http://schemas.openxmlformats.org/officeDocument/2006/math">
                    <m:r>
                      <a:rPr lang="en-US" i="1">
                        <a:latin typeface="Cambria Math" panose="02040503050406030204" pitchFamily="18" charset="0"/>
                      </a:rPr>
                      <m:t>𝐴</m:t>
                    </m:r>
                    <m:r>
                      <a:rPr lang="en-US" b="1" i="0" smtClean="0">
                        <a:latin typeface="Cambria Math" panose="02040503050406030204" pitchFamily="18" charset="0"/>
                      </a:rPr>
                      <m:t>=</m:t>
                    </m:r>
                    <m:r>
                      <a:rPr lang="en-US" b="0" i="1" smtClean="0">
                        <a:latin typeface="Cambria Math" panose="02040503050406030204" pitchFamily="18" charset="0"/>
                      </a:rPr>
                      <m:t>𝑈</m:t>
                    </m:r>
                    <m:r>
                      <m:rPr>
                        <m:sty m:val="p"/>
                      </m:rPr>
                      <a:rPr lang="el-GR" b="0" i="1" smtClean="0">
                        <a:latin typeface="Cambria Math" panose="02040503050406030204" pitchFamily="18" charset="0"/>
                        <a:ea typeface="Cambria Math" panose="02040503050406030204" pitchFamily="18" charset="0"/>
                      </a:rPr>
                      <m:t>Σ</m:t>
                    </m:r>
                    <m:sSup>
                      <m:sSupPr>
                        <m:ctrlPr>
                          <a:rPr lang="en-US" i="1">
                            <a:latin typeface="Cambria Math" panose="02040503050406030204" pitchFamily="18" charset="0"/>
                          </a:rPr>
                        </m:ctrlPr>
                      </m:sSupPr>
                      <m:e>
                        <m:r>
                          <a:rPr lang="en-US" b="0" i="1" smtClean="0">
                            <a:latin typeface="Cambria Math" panose="02040503050406030204" pitchFamily="18" charset="0"/>
                          </a:rPr>
                          <m:t>𝑉</m:t>
                        </m:r>
                      </m:e>
                      <m:sup>
                        <m:r>
                          <a:rPr lang="en-US" i="1">
                            <a:latin typeface="Cambria Math" panose="02040503050406030204" pitchFamily="18" charset="0"/>
                          </a:rPr>
                          <m:t>𝑇</m:t>
                        </m:r>
                      </m:sup>
                    </m:sSup>
                  </m:oMath>
                </a14:m>
                <a:endParaRPr lang="en-US" b="1" u="sng" dirty="0">
                  <a:latin typeface="Atlas Grotesk"/>
                </a:endParaRPr>
              </a:p>
              <a:p>
                <a:endParaRPr lang="en-US" dirty="0">
                  <a:latin typeface="Atlas Grotesk"/>
                </a:endParaRPr>
              </a:p>
              <a:p>
                <a:r>
                  <a:rPr lang="en-US" dirty="0">
                    <a:latin typeface="Atlas Grotesk"/>
                  </a:rPr>
                  <a:t>Maximum variance: </a:t>
                </a:r>
              </a:p>
              <a:p>
                <a:r>
                  <a:rPr lang="en-US" dirty="0">
                    <a:latin typeface="Atlas Grotesk"/>
                  </a:rPr>
                  <a:t>largest singular value of</a:t>
                </a:r>
                <a14:m>
                  <m:oMath xmlns:m="http://schemas.openxmlformats.org/officeDocument/2006/math">
                    <m:r>
                      <a:rPr lang="en-US" b="0" i="0" smtClean="0">
                        <a:latin typeface="Cambria Math" panose="02040503050406030204" pitchFamily="18" charset="0"/>
                        <a:ea typeface="Cambria Math" panose="02040503050406030204" pitchFamily="18" charset="0"/>
                      </a:rPr>
                      <m:t> </m:t>
                    </m:r>
                    <m:r>
                      <m:rPr>
                        <m:sty m:val="p"/>
                      </m:rPr>
                      <a:rPr lang="el-GR" i="1">
                        <a:latin typeface="Cambria Math" panose="02040503050406030204" pitchFamily="18" charset="0"/>
                        <a:ea typeface="Cambria Math" panose="02040503050406030204" pitchFamily="18" charset="0"/>
                      </a:rPr>
                      <m:t>Σ</m:t>
                    </m:r>
                  </m:oMath>
                </a14:m>
                <a:endParaRPr lang="en-US" dirty="0">
                  <a:latin typeface="Atlas Grotesk"/>
                </a:endParaRPr>
              </a:p>
              <a:p>
                <a:endParaRPr lang="en-US" dirty="0">
                  <a:latin typeface="Atlas Grotesk"/>
                </a:endParaRPr>
              </a:p>
              <a:p>
                <a:r>
                  <a:rPr lang="en-US" dirty="0">
                    <a:latin typeface="Atlas Grotesk"/>
                  </a:rPr>
                  <a:t>Direction of maximum variance:</a:t>
                </a:r>
              </a:p>
              <a:p>
                <a:r>
                  <a:rPr lang="en-US" dirty="0">
                    <a:latin typeface="Atlas Grotesk"/>
                  </a:rPr>
                  <a:t>Corresponding column of </a:t>
                </a:r>
                <a14:m>
                  <m:oMath xmlns:m="http://schemas.openxmlformats.org/officeDocument/2006/math">
                    <m:r>
                      <a:rPr lang="en-US" i="1">
                        <a:latin typeface="Cambria Math" panose="02040503050406030204" pitchFamily="18" charset="0"/>
                      </a:rPr>
                      <m:t>𝑉</m:t>
                    </m:r>
                  </m:oMath>
                </a14:m>
                <a:endParaRPr lang="en-US" dirty="0">
                  <a:latin typeface="Atlas Grotesk"/>
                </a:endParaRPr>
              </a:p>
              <a:p>
                <a:r>
                  <a:rPr lang="en-US" dirty="0">
                    <a:latin typeface="Atlas Grotesk"/>
                  </a:rPr>
                  <a:t> </a:t>
                </a:r>
              </a:p>
            </p:txBody>
          </p:sp>
        </mc:Choice>
        <mc:Fallback xmlns="">
          <p:sp>
            <p:nvSpPr>
              <p:cNvPr id="38" name="Rectangle 37">
                <a:extLst>
                  <a:ext uri="{FF2B5EF4-FFF2-40B4-BE49-F238E27FC236}">
                    <a16:creationId xmlns:a16="http://schemas.microsoft.com/office/drawing/2014/main" id="{0848BDDE-8E1E-C74A-800D-C2F7BA20EE22}"/>
                  </a:ext>
                </a:extLst>
              </p:cNvPr>
              <p:cNvSpPr>
                <a:spLocks noRot="1" noChangeAspect="1" noMove="1" noResize="1" noEditPoints="1" noAdjustHandles="1" noChangeArrowheads="1" noChangeShapeType="1" noTextEdit="1"/>
              </p:cNvSpPr>
              <p:nvPr/>
            </p:nvSpPr>
            <p:spPr>
              <a:xfrm>
                <a:off x="5458770" y="4172812"/>
                <a:ext cx="3183372" cy="2308324"/>
              </a:xfrm>
              <a:prstGeom prst="rect">
                <a:avLst/>
              </a:prstGeom>
              <a:blipFill>
                <a:blip r:embed="rId9"/>
                <a:stretch>
                  <a:fillRect l="-1594" t="-1099" r="-797"/>
                </a:stretch>
              </a:blipFill>
            </p:spPr>
            <p:txBody>
              <a:bodyPr/>
              <a:lstStyle/>
              <a:p>
                <a:r>
                  <a:rPr lang="en-US">
                    <a:noFill/>
                  </a:rPr>
                  <a:t> </a:t>
                </a:r>
              </a:p>
            </p:txBody>
          </p:sp>
        </mc:Fallback>
      </mc:AlternateContent>
      <p:pic>
        <p:nvPicPr>
          <p:cNvPr id="39" name="Picture 38">
            <a:extLst>
              <a:ext uri="{FF2B5EF4-FFF2-40B4-BE49-F238E27FC236}">
                <a16:creationId xmlns:a16="http://schemas.microsoft.com/office/drawing/2014/main" id="{E3D210D6-2E7B-6F4E-B985-A973B310BFAD}"/>
              </a:ext>
            </a:extLst>
          </p:cNvPr>
          <p:cNvPicPr>
            <a:picLocks noChangeAspect="1"/>
          </p:cNvPicPr>
          <p:nvPr/>
        </p:nvPicPr>
        <p:blipFill rotWithShape="1">
          <a:blip r:embed="rId10"/>
          <a:srcRect r="20811"/>
          <a:stretch/>
        </p:blipFill>
        <p:spPr>
          <a:xfrm>
            <a:off x="381000" y="2141313"/>
            <a:ext cx="4555729" cy="4488087"/>
          </a:xfrm>
          <a:prstGeom prst="rect">
            <a:avLst/>
          </a:prstGeom>
        </p:spPr>
      </p:pic>
      <p:cxnSp>
        <p:nvCxnSpPr>
          <p:cNvPr id="40" name="Straight Connector 39">
            <a:extLst>
              <a:ext uri="{FF2B5EF4-FFF2-40B4-BE49-F238E27FC236}">
                <a16:creationId xmlns:a16="http://schemas.microsoft.com/office/drawing/2014/main" id="{35C19519-4286-274A-828F-8BE2669B4FBC}"/>
              </a:ext>
            </a:extLst>
          </p:cNvPr>
          <p:cNvCxnSpPr>
            <a:cxnSpLocks/>
          </p:cNvCxnSpPr>
          <p:nvPr/>
        </p:nvCxnSpPr>
        <p:spPr>
          <a:xfrm flipV="1">
            <a:off x="1736032" y="1878454"/>
            <a:ext cx="1683581" cy="4313592"/>
          </a:xfrm>
          <a:prstGeom prst="line">
            <a:avLst/>
          </a:prstGeom>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B34878D4-1524-5846-9A9D-6209034CCF0E}"/>
              </a:ext>
            </a:extLst>
          </p:cNvPr>
          <p:cNvSpPr/>
          <p:nvPr/>
        </p:nvSpPr>
        <p:spPr>
          <a:xfrm>
            <a:off x="2629480" y="3687316"/>
            <a:ext cx="113795" cy="112462"/>
          </a:xfrm>
          <a:prstGeom prst="ellipse">
            <a:avLst/>
          </a:prstGeom>
          <a:solidFill>
            <a:srgbClr val="E52E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6B44A8A-1917-E04B-B162-D0B181BF30E8}"/>
              </a:ext>
            </a:extLst>
          </p:cNvPr>
          <p:cNvSpPr/>
          <p:nvPr/>
        </p:nvSpPr>
        <p:spPr>
          <a:xfrm>
            <a:off x="2704980" y="3492676"/>
            <a:ext cx="113795" cy="112462"/>
          </a:xfrm>
          <a:prstGeom prst="ellipse">
            <a:avLst/>
          </a:prstGeom>
          <a:solidFill>
            <a:srgbClr val="E52E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EC7B97E-7BB4-B94C-8B79-6594D625E9D9}"/>
              </a:ext>
            </a:extLst>
          </p:cNvPr>
          <p:cNvSpPr/>
          <p:nvPr/>
        </p:nvSpPr>
        <p:spPr>
          <a:xfrm>
            <a:off x="2095671" y="5029325"/>
            <a:ext cx="113795" cy="112462"/>
          </a:xfrm>
          <a:prstGeom prst="ellipse">
            <a:avLst/>
          </a:prstGeom>
          <a:solidFill>
            <a:srgbClr val="E52E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FB83EAB-ACAF-204C-B13C-0834BBE1B858}"/>
              </a:ext>
            </a:extLst>
          </p:cNvPr>
          <p:cNvSpPr/>
          <p:nvPr/>
        </p:nvSpPr>
        <p:spPr>
          <a:xfrm>
            <a:off x="1922286" y="5442296"/>
            <a:ext cx="113795" cy="112462"/>
          </a:xfrm>
          <a:prstGeom prst="ellipse">
            <a:avLst/>
          </a:prstGeom>
          <a:solidFill>
            <a:srgbClr val="E52E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20234A7-4A71-C646-8F77-5698DD7BE643}"/>
              </a:ext>
            </a:extLst>
          </p:cNvPr>
          <p:cNvSpPr/>
          <p:nvPr/>
        </p:nvSpPr>
        <p:spPr>
          <a:xfrm>
            <a:off x="1780917" y="5817171"/>
            <a:ext cx="113795" cy="112462"/>
          </a:xfrm>
          <a:prstGeom prst="ellipse">
            <a:avLst/>
          </a:prstGeom>
          <a:solidFill>
            <a:srgbClr val="E52E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72609129-369C-A845-A0D9-D267A75A6C61}"/>
              </a:ext>
            </a:extLst>
          </p:cNvPr>
          <p:cNvSpPr/>
          <p:nvPr/>
        </p:nvSpPr>
        <p:spPr>
          <a:xfrm>
            <a:off x="3256623" y="2049429"/>
            <a:ext cx="113795" cy="112462"/>
          </a:xfrm>
          <a:prstGeom prst="ellipse">
            <a:avLst/>
          </a:prstGeom>
          <a:solidFill>
            <a:srgbClr val="E52E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7159DEB7-A355-2A47-B9A6-2181E0FB0F40}"/>
              </a:ext>
            </a:extLst>
          </p:cNvPr>
          <p:cNvCxnSpPr>
            <a:cxnSpLocks/>
          </p:cNvCxnSpPr>
          <p:nvPr/>
        </p:nvCxnSpPr>
        <p:spPr>
          <a:xfrm flipH="1">
            <a:off x="1979183" y="2135543"/>
            <a:ext cx="1549039" cy="3884257"/>
          </a:xfrm>
          <a:prstGeom prst="line">
            <a:avLst/>
          </a:prstGeom>
          <a:ln w="38100">
            <a:solidFill>
              <a:srgbClr val="FF6900"/>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4576877-E058-734F-AEC5-AE14B8D5B293}"/>
              </a:ext>
            </a:extLst>
          </p:cNvPr>
          <p:cNvSpPr txBox="1"/>
          <p:nvPr/>
        </p:nvSpPr>
        <p:spPr>
          <a:xfrm rot="17551167">
            <a:off x="2026674" y="3828518"/>
            <a:ext cx="2046907" cy="369332"/>
          </a:xfrm>
          <a:prstGeom prst="rect">
            <a:avLst/>
          </a:prstGeom>
          <a:noFill/>
        </p:spPr>
        <p:txBody>
          <a:bodyPr wrap="none" rtlCol="0">
            <a:spAutoFit/>
          </a:bodyPr>
          <a:lstStyle/>
          <a:p>
            <a:r>
              <a:rPr lang="en-US" b="1" dirty="0">
                <a:solidFill>
                  <a:srgbClr val="FF6900"/>
                </a:solidFill>
              </a:rPr>
              <a:t>Maximize variance</a:t>
            </a:r>
          </a:p>
        </p:txBody>
      </p:sp>
    </p:spTree>
    <p:extLst>
      <p:ext uri="{BB962C8B-B14F-4D97-AF65-F5344CB8AC3E}">
        <p14:creationId xmlns:p14="http://schemas.microsoft.com/office/powerpoint/2010/main" val="17414403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613CA5-7E19-7E45-9B75-5B9CEB0C78F8}"/>
              </a:ext>
            </a:extLst>
          </p:cNvPr>
          <p:cNvPicPr>
            <a:picLocks noChangeAspect="1"/>
          </p:cNvPicPr>
          <p:nvPr/>
        </p:nvPicPr>
        <p:blipFill>
          <a:blip r:embed="rId2"/>
          <a:stretch>
            <a:fillRect/>
          </a:stretch>
        </p:blipFill>
        <p:spPr>
          <a:xfrm>
            <a:off x="152400" y="381000"/>
            <a:ext cx="8366265" cy="6260174"/>
          </a:xfrm>
          <a:prstGeom prst="rect">
            <a:avLst/>
          </a:prstGeom>
        </p:spPr>
      </p:pic>
      <p:sp>
        <p:nvSpPr>
          <p:cNvPr id="4" name="TextBox 3">
            <a:extLst>
              <a:ext uri="{FF2B5EF4-FFF2-40B4-BE49-F238E27FC236}">
                <a16:creationId xmlns:a16="http://schemas.microsoft.com/office/drawing/2014/main" id="{383FF470-9D00-8149-B41F-ED4343630F48}"/>
              </a:ext>
            </a:extLst>
          </p:cNvPr>
          <p:cNvSpPr txBox="1"/>
          <p:nvPr/>
        </p:nvSpPr>
        <p:spPr>
          <a:xfrm>
            <a:off x="4114801" y="240374"/>
            <a:ext cx="646331" cy="461665"/>
          </a:xfrm>
          <a:prstGeom prst="rect">
            <a:avLst/>
          </a:prstGeom>
          <a:noFill/>
        </p:spPr>
        <p:txBody>
          <a:bodyPr wrap="none" rtlCol="0">
            <a:spAutoFit/>
          </a:bodyPr>
          <a:lstStyle/>
          <a:p>
            <a:r>
              <a:rPr lang="en-US" sz="2400" b="1" dirty="0"/>
              <a:t>pc1</a:t>
            </a:r>
          </a:p>
        </p:txBody>
      </p:sp>
      <p:sp>
        <p:nvSpPr>
          <p:cNvPr id="5" name="TextBox 4">
            <a:extLst>
              <a:ext uri="{FF2B5EF4-FFF2-40B4-BE49-F238E27FC236}">
                <a16:creationId xmlns:a16="http://schemas.microsoft.com/office/drawing/2014/main" id="{5BFA0243-E00D-FE46-BD75-93D64AA99AEB}"/>
              </a:ext>
            </a:extLst>
          </p:cNvPr>
          <p:cNvSpPr txBox="1"/>
          <p:nvPr/>
        </p:nvSpPr>
        <p:spPr>
          <a:xfrm>
            <a:off x="6019801" y="4431374"/>
            <a:ext cx="646331" cy="461665"/>
          </a:xfrm>
          <a:prstGeom prst="rect">
            <a:avLst/>
          </a:prstGeom>
          <a:noFill/>
        </p:spPr>
        <p:txBody>
          <a:bodyPr wrap="none" rtlCol="0">
            <a:spAutoFit/>
          </a:bodyPr>
          <a:lstStyle/>
          <a:p>
            <a:r>
              <a:rPr lang="en-US" sz="2400" b="1" dirty="0"/>
              <a:t>pc2</a:t>
            </a:r>
          </a:p>
        </p:txBody>
      </p:sp>
      <p:cxnSp>
        <p:nvCxnSpPr>
          <p:cNvPr id="9" name="Straight Connector 8">
            <a:extLst>
              <a:ext uri="{FF2B5EF4-FFF2-40B4-BE49-F238E27FC236}">
                <a16:creationId xmlns:a16="http://schemas.microsoft.com/office/drawing/2014/main" id="{E8897B31-1983-174C-A2DA-9DA34EC67AA8}"/>
              </a:ext>
            </a:extLst>
          </p:cNvPr>
          <p:cNvCxnSpPr>
            <a:cxnSpLocks/>
          </p:cNvCxnSpPr>
          <p:nvPr/>
        </p:nvCxnSpPr>
        <p:spPr>
          <a:xfrm flipH="1" flipV="1">
            <a:off x="1600201" y="5269574"/>
            <a:ext cx="2057400" cy="9906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2D28C5F-A778-334D-8513-B2829C13E0CA}"/>
              </a:ext>
            </a:extLst>
          </p:cNvPr>
          <p:cNvCxnSpPr>
            <a:cxnSpLocks/>
          </p:cNvCxnSpPr>
          <p:nvPr/>
        </p:nvCxnSpPr>
        <p:spPr>
          <a:xfrm flipH="1" flipV="1">
            <a:off x="4127340" y="158187"/>
            <a:ext cx="1892461" cy="82642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9C6EDF5-FC77-F64E-B8AB-3E9657ADAB57}"/>
              </a:ext>
            </a:extLst>
          </p:cNvPr>
          <p:cNvCxnSpPr>
            <a:cxnSpLocks/>
          </p:cNvCxnSpPr>
          <p:nvPr/>
        </p:nvCxnSpPr>
        <p:spPr>
          <a:xfrm flipV="1">
            <a:off x="3432999" y="924852"/>
            <a:ext cx="2434402" cy="523689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FB35B33-90F0-9D40-A367-29AA8778B980}"/>
                  </a:ext>
                </a:extLst>
              </p:cNvPr>
              <p:cNvSpPr txBox="1"/>
              <p:nvPr/>
            </p:nvSpPr>
            <p:spPr>
              <a:xfrm>
                <a:off x="7293480" y="4754539"/>
                <a:ext cx="1109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𝝈</m:t>
                          </m:r>
                        </m:e>
                        <m:sub>
                          <m:r>
                            <a:rPr lang="en-US" b="1" i="1" smtClean="0">
                              <a:solidFill>
                                <a:srgbClr val="C00000"/>
                              </a:solidFill>
                              <a:latin typeface="Cambria Math" panose="02040503050406030204" pitchFamily="18" charset="0"/>
                            </a:rPr>
                            <m:t>𝟏</m:t>
                          </m:r>
                        </m:sub>
                      </m:sSub>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𝟏𝟏</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𝟕</m:t>
                      </m:r>
                    </m:oMath>
                  </m:oMathPara>
                </a14:m>
                <a:endParaRPr lang="en-US" b="1" dirty="0">
                  <a:solidFill>
                    <a:srgbClr val="C00000"/>
                  </a:solidFill>
                </a:endParaRPr>
              </a:p>
            </p:txBody>
          </p:sp>
        </mc:Choice>
        <mc:Fallback xmlns="">
          <p:sp>
            <p:nvSpPr>
              <p:cNvPr id="16" name="TextBox 15">
                <a:extLst>
                  <a:ext uri="{FF2B5EF4-FFF2-40B4-BE49-F238E27FC236}">
                    <a16:creationId xmlns:a16="http://schemas.microsoft.com/office/drawing/2014/main" id="{5FB35B33-90F0-9D40-A367-29AA8778B980}"/>
                  </a:ext>
                </a:extLst>
              </p:cNvPr>
              <p:cNvSpPr txBox="1">
                <a:spLocks noRot="1" noChangeAspect="1" noMove="1" noResize="1" noEditPoints="1" noAdjustHandles="1" noChangeArrowheads="1" noChangeShapeType="1" noTextEdit="1"/>
              </p:cNvSpPr>
              <p:nvPr/>
            </p:nvSpPr>
            <p:spPr>
              <a:xfrm>
                <a:off x="7293480" y="4754539"/>
                <a:ext cx="1109214" cy="276999"/>
              </a:xfrm>
              <a:prstGeom prst="rect">
                <a:avLst/>
              </a:prstGeom>
              <a:blipFill>
                <a:blip r:embed="rId3"/>
                <a:stretch>
                  <a:fillRect l="-1124" r="-3371"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11C3FA1-12B9-0C4B-831A-B345EEB28B7F}"/>
                  </a:ext>
                </a:extLst>
              </p:cNvPr>
              <p:cNvSpPr txBox="1"/>
              <p:nvPr/>
            </p:nvSpPr>
            <p:spPr>
              <a:xfrm>
                <a:off x="7306358" y="5355680"/>
                <a:ext cx="9713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2060"/>
                              </a:solidFill>
                              <a:latin typeface="Cambria Math" panose="02040503050406030204" pitchFamily="18" charset="0"/>
                            </a:rPr>
                          </m:ctrlPr>
                        </m:sSubPr>
                        <m:e>
                          <m:r>
                            <a:rPr lang="en-US" b="1" i="1">
                              <a:solidFill>
                                <a:srgbClr val="002060"/>
                              </a:solidFill>
                              <a:latin typeface="Cambria Math" panose="02040503050406030204" pitchFamily="18" charset="0"/>
                              <a:ea typeface="Cambria Math" panose="02040503050406030204" pitchFamily="18" charset="0"/>
                            </a:rPr>
                            <m:t>𝝈</m:t>
                          </m:r>
                        </m:e>
                        <m:sub>
                          <m:r>
                            <a:rPr lang="en-US" b="1" i="1" smtClean="0">
                              <a:solidFill>
                                <a:srgbClr val="002060"/>
                              </a:solidFill>
                              <a:latin typeface="Cambria Math" panose="02040503050406030204" pitchFamily="18" charset="0"/>
                              <a:ea typeface="Cambria Math" panose="02040503050406030204" pitchFamily="18" charset="0"/>
                            </a:rPr>
                            <m:t>𝟐</m:t>
                          </m:r>
                        </m:sub>
                      </m:sSub>
                      <m:r>
                        <a:rPr lang="en-US" b="1" i="1">
                          <a:solidFill>
                            <a:srgbClr val="002060"/>
                          </a:solidFill>
                          <a:latin typeface="Cambria Math" panose="02040503050406030204" pitchFamily="18" charset="0"/>
                        </a:rPr>
                        <m:t>=</m:t>
                      </m:r>
                      <m:r>
                        <a:rPr lang="en-US" b="1" i="1" smtClean="0">
                          <a:solidFill>
                            <a:srgbClr val="002060"/>
                          </a:solidFill>
                          <a:latin typeface="Cambria Math" panose="02040503050406030204" pitchFamily="18" charset="0"/>
                        </a:rPr>
                        <m:t>𝟒</m:t>
                      </m:r>
                      <m:r>
                        <a:rPr lang="en-US" b="1" i="1" smtClean="0">
                          <a:solidFill>
                            <a:srgbClr val="002060"/>
                          </a:solidFill>
                          <a:latin typeface="Cambria Math" panose="02040503050406030204" pitchFamily="18" charset="0"/>
                        </a:rPr>
                        <m:t>.</m:t>
                      </m:r>
                      <m:r>
                        <a:rPr lang="en-US" b="1" i="1" smtClean="0">
                          <a:solidFill>
                            <a:srgbClr val="002060"/>
                          </a:solidFill>
                          <a:latin typeface="Cambria Math" panose="02040503050406030204" pitchFamily="18" charset="0"/>
                        </a:rPr>
                        <m:t>𝟐</m:t>
                      </m:r>
                    </m:oMath>
                  </m:oMathPara>
                </a14:m>
                <a:endParaRPr lang="en-US" b="1" dirty="0">
                  <a:solidFill>
                    <a:srgbClr val="002060"/>
                  </a:solidFill>
                </a:endParaRPr>
              </a:p>
            </p:txBody>
          </p:sp>
        </mc:Choice>
        <mc:Fallback xmlns="">
          <p:sp>
            <p:nvSpPr>
              <p:cNvPr id="17" name="TextBox 16">
                <a:extLst>
                  <a:ext uri="{FF2B5EF4-FFF2-40B4-BE49-F238E27FC236}">
                    <a16:creationId xmlns:a16="http://schemas.microsoft.com/office/drawing/2014/main" id="{F11C3FA1-12B9-0C4B-831A-B345EEB28B7F}"/>
                  </a:ext>
                </a:extLst>
              </p:cNvPr>
              <p:cNvSpPr txBox="1">
                <a:spLocks noRot="1" noChangeAspect="1" noMove="1" noResize="1" noEditPoints="1" noAdjustHandles="1" noChangeArrowheads="1" noChangeShapeType="1" noTextEdit="1"/>
              </p:cNvSpPr>
              <p:nvPr/>
            </p:nvSpPr>
            <p:spPr>
              <a:xfrm>
                <a:off x="7306358" y="5355680"/>
                <a:ext cx="971356" cy="276999"/>
              </a:xfrm>
              <a:prstGeom prst="rect">
                <a:avLst/>
              </a:prstGeom>
              <a:blipFill>
                <a:blip r:embed="rId4"/>
                <a:stretch>
                  <a:fillRect l="-2564" r="-3846" b="-4348"/>
                </a:stretch>
              </a:blipFill>
            </p:spPr>
            <p:txBody>
              <a:bodyPr/>
              <a:lstStyle/>
              <a:p>
                <a:r>
                  <a:rPr lang="en-US">
                    <a:noFill/>
                  </a:rPr>
                  <a:t> </a:t>
                </a:r>
              </a:p>
            </p:txBody>
          </p:sp>
        </mc:Fallback>
      </mc:AlternateContent>
      <p:cxnSp>
        <p:nvCxnSpPr>
          <p:cNvPr id="18" name="Straight Connector 17">
            <a:extLst>
              <a:ext uri="{FF2B5EF4-FFF2-40B4-BE49-F238E27FC236}">
                <a16:creationId xmlns:a16="http://schemas.microsoft.com/office/drawing/2014/main" id="{AE5D8BC1-6D3B-8345-AB92-9104F2EB8504}"/>
              </a:ext>
            </a:extLst>
          </p:cNvPr>
          <p:cNvCxnSpPr>
            <a:cxnSpLocks/>
          </p:cNvCxnSpPr>
          <p:nvPr/>
        </p:nvCxnSpPr>
        <p:spPr>
          <a:xfrm flipH="1">
            <a:off x="1949428" y="1842806"/>
            <a:ext cx="901352" cy="1826568"/>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2561ABA-058F-AD43-B5FB-ACDCE94B7529}"/>
              </a:ext>
            </a:extLst>
          </p:cNvPr>
          <p:cNvCxnSpPr>
            <a:cxnSpLocks/>
          </p:cNvCxnSpPr>
          <p:nvPr/>
        </p:nvCxnSpPr>
        <p:spPr>
          <a:xfrm flipH="1">
            <a:off x="3831731" y="692702"/>
            <a:ext cx="1674606" cy="3738672"/>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44E2461-21A3-5947-8B4C-2A21D4F26729}"/>
              </a:ext>
            </a:extLst>
          </p:cNvPr>
          <p:cNvCxnSpPr>
            <a:cxnSpLocks/>
          </p:cNvCxnSpPr>
          <p:nvPr/>
        </p:nvCxnSpPr>
        <p:spPr>
          <a:xfrm>
            <a:off x="2139926" y="3279780"/>
            <a:ext cx="1836694" cy="846794"/>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BEF7225-EA68-7B49-BDD4-85ECCD99AFF0}"/>
                  </a:ext>
                </a:extLst>
              </p:cNvPr>
              <p:cNvSpPr txBox="1"/>
              <p:nvPr/>
            </p:nvSpPr>
            <p:spPr>
              <a:xfrm>
                <a:off x="6688613" y="1341546"/>
                <a:ext cx="1830052" cy="10025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𝑉</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m>
                            <m:mPr>
                              <m:mcs>
                                <m:mc>
                                  <m:mcPr>
                                    <m:count m:val="2"/>
                                    <m:mcJc m:val="center"/>
                                  </m:mcPr>
                                </m:mc>
                              </m:mcs>
                              <m:ctrlPr>
                                <a:rPr lang="en-US" sz="2400" b="0" i="1" smtClean="0">
                                  <a:latin typeface="Cambria Math" panose="02040503050406030204" pitchFamily="18" charset="0"/>
                                </a:rPr>
                              </m:ctrlPr>
                            </m:mPr>
                            <m:mr>
                              <m:e>
                                <m:r>
                                  <m:rPr>
                                    <m:brk m:alnAt="7"/>
                                  </m:rPr>
                                  <a:rPr lang="en-US" sz="2400" b="0" i="1" smtClean="0">
                                    <a:latin typeface="Cambria Math" panose="02040503050406030204" pitchFamily="18" charset="0"/>
                                  </a:rPr>
                                  <m:t>⋮</m:t>
                                </m:r>
                              </m:e>
                              <m:e>
                                <m:r>
                                  <m:rPr>
                                    <m:brk m:alnAt="7"/>
                                  </m:rPr>
                                  <a:rPr lang="en-US" sz="2400" i="1">
                                    <a:latin typeface="Cambria Math" panose="02040503050406030204" pitchFamily="18" charset="0"/>
                                  </a:rPr>
                                  <m:t>⋮</m:t>
                                </m:r>
                              </m:e>
                            </m:m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b="0" i="1" smtClean="0">
                                        <a:latin typeface="Cambria Math" panose="02040503050406030204" pitchFamily="18" charset="0"/>
                                      </a:rPr>
                                      <m:t>2</m:t>
                                    </m:r>
                                  </m:sub>
                                </m:sSub>
                              </m:e>
                            </m:mr>
                            <m:mr>
                              <m:e>
                                <m:r>
                                  <m:rPr>
                                    <m:brk m:alnAt="7"/>
                                  </m:rPr>
                                  <a:rPr lang="en-US" sz="2400" i="1">
                                    <a:latin typeface="Cambria Math" panose="02040503050406030204" pitchFamily="18" charset="0"/>
                                  </a:rPr>
                                  <m:t>⋮</m:t>
                                </m:r>
                              </m:e>
                              <m:e>
                                <m:r>
                                  <m:rPr>
                                    <m:brk m:alnAt="7"/>
                                  </m:rPr>
                                  <a:rPr lang="en-US" sz="2400" i="1">
                                    <a:latin typeface="Cambria Math" panose="02040503050406030204" pitchFamily="18" charset="0"/>
                                  </a:rPr>
                                  <m:t>⋮</m:t>
                                </m:r>
                              </m:e>
                            </m:mr>
                          </m:m>
                        </m:e>
                      </m:d>
                    </m:oMath>
                  </m:oMathPara>
                </a14:m>
                <a:endParaRPr lang="en-US" sz="2400" dirty="0"/>
              </a:p>
            </p:txBody>
          </p:sp>
        </mc:Choice>
        <mc:Fallback xmlns="">
          <p:sp>
            <p:nvSpPr>
              <p:cNvPr id="33" name="TextBox 32">
                <a:extLst>
                  <a:ext uri="{FF2B5EF4-FFF2-40B4-BE49-F238E27FC236}">
                    <a16:creationId xmlns:a16="http://schemas.microsoft.com/office/drawing/2014/main" id="{6BEF7225-EA68-7B49-BDD4-85ECCD99AFF0}"/>
                  </a:ext>
                </a:extLst>
              </p:cNvPr>
              <p:cNvSpPr txBox="1">
                <a:spLocks noRot="1" noChangeAspect="1" noMove="1" noResize="1" noEditPoints="1" noAdjustHandles="1" noChangeArrowheads="1" noChangeShapeType="1" noTextEdit="1"/>
              </p:cNvSpPr>
              <p:nvPr/>
            </p:nvSpPr>
            <p:spPr>
              <a:xfrm>
                <a:off x="6688613" y="1341546"/>
                <a:ext cx="1830052" cy="1002519"/>
              </a:xfrm>
              <a:prstGeom prst="rect">
                <a:avLst/>
              </a:prstGeom>
              <a:blipFill>
                <a:blip r:embed="rId5"/>
                <a:stretch>
                  <a:fillRect l="-3448" b="-3750"/>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19E13005-54E0-9A44-B00B-ED0375B5E9AF}"/>
              </a:ext>
            </a:extLst>
          </p:cNvPr>
          <p:cNvSpPr txBox="1"/>
          <p:nvPr/>
        </p:nvSpPr>
        <p:spPr>
          <a:xfrm>
            <a:off x="7280472" y="385922"/>
            <a:ext cx="646331" cy="461665"/>
          </a:xfrm>
          <a:prstGeom prst="rect">
            <a:avLst/>
          </a:prstGeom>
          <a:noFill/>
        </p:spPr>
        <p:txBody>
          <a:bodyPr wrap="none" rtlCol="0">
            <a:spAutoFit/>
          </a:bodyPr>
          <a:lstStyle/>
          <a:p>
            <a:r>
              <a:rPr lang="en-US" sz="2400" b="1" dirty="0"/>
              <a:t>pc1</a:t>
            </a:r>
          </a:p>
        </p:txBody>
      </p:sp>
      <p:sp>
        <p:nvSpPr>
          <p:cNvPr id="35" name="TextBox 34">
            <a:extLst>
              <a:ext uri="{FF2B5EF4-FFF2-40B4-BE49-F238E27FC236}">
                <a16:creationId xmlns:a16="http://schemas.microsoft.com/office/drawing/2014/main" id="{EA6862F8-7E98-AC4A-AED9-EB024285C7A4}"/>
              </a:ext>
            </a:extLst>
          </p:cNvPr>
          <p:cNvSpPr txBox="1"/>
          <p:nvPr/>
        </p:nvSpPr>
        <p:spPr>
          <a:xfrm>
            <a:off x="7884873" y="381000"/>
            <a:ext cx="646331" cy="461665"/>
          </a:xfrm>
          <a:prstGeom prst="rect">
            <a:avLst/>
          </a:prstGeom>
          <a:noFill/>
        </p:spPr>
        <p:txBody>
          <a:bodyPr wrap="none" rtlCol="0">
            <a:spAutoFit/>
          </a:bodyPr>
          <a:lstStyle/>
          <a:p>
            <a:r>
              <a:rPr lang="en-US" sz="2400" b="1" dirty="0"/>
              <a:t>pc2</a:t>
            </a:r>
          </a:p>
        </p:txBody>
      </p:sp>
      <p:cxnSp>
        <p:nvCxnSpPr>
          <p:cNvPr id="37" name="Straight Arrow Connector 36">
            <a:extLst>
              <a:ext uri="{FF2B5EF4-FFF2-40B4-BE49-F238E27FC236}">
                <a16:creationId xmlns:a16="http://schemas.microsoft.com/office/drawing/2014/main" id="{852C2E10-E269-3D47-9226-6243FB9FFCB2}"/>
              </a:ext>
            </a:extLst>
          </p:cNvPr>
          <p:cNvCxnSpPr/>
          <p:nvPr/>
        </p:nvCxnSpPr>
        <p:spPr>
          <a:xfrm>
            <a:off x="7603638" y="917900"/>
            <a:ext cx="0" cy="301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5F5AD2D-E6AE-0042-A5F1-AEF0B4B25771}"/>
              </a:ext>
            </a:extLst>
          </p:cNvPr>
          <p:cNvCxnSpPr/>
          <p:nvPr/>
        </p:nvCxnSpPr>
        <p:spPr>
          <a:xfrm>
            <a:off x="8153400" y="874295"/>
            <a:ext cx="0" cy="301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57290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D7FBD4-DF31-3B40-89A5-98DC06D4D66C}"/>
              </a:ext>
            </a:extLst>
          </p:cNvPr>
          <p:cNvPicPr>
            <a:picLocks noChangeAspect="1"/>
          </p:cNvPicPr>
          <p:nvPr/>
        </p:nvPicPr>
        <p:blipFill rotWithShape="1">
          <a:blip r:embed="rId2"/>
          <a:srcRect r="1098"/>
          <a:stretch/>
        </p:blipFill>
        <p:spPr>
          <a:xfrm>
            <a:off x="0" y="152400"/>
            <a:ext cx="6858000" cy="5486400"/>
          </a:xfrm>
          <a:prstGeom prst="rect">
            <a:avLst/>
          </a:prstGeom>
        </p:spPr>
      </p:pic>
      <p:pic>
        <p:nvPicPr>
          <p:cNvPr id="4" name="Picture 3">
            <a:extLst>
              <a:ext uri="{FF2B5EF4-FFF2-40B4-BE49-F238E27FC236}">
                <a16:creationId xmlns:a16="http://schemas.microsoft.com/office/drawing/2014/main" id="{8C27E807-7FBF-F54F-B1C1-0F67D2CCC1FA}"/>
              </a:ext>
            </a:extLst>
          </p:cNvPr>
          <p:cNvPicPr>
            <a:picLocks noChangeAspect="1"/>
          </p:cNvPicPr>
          <p:nvPr/>
        </p:nvPicPr>
        <p:blipFill rotWithShape="1">
          <a:blip r:embed="rId3"/>
          <a:srcRect r="22222"/>
          <a:stretch/>
        </p:blipFill>
        <p:spPr>
          <a:xfrm>
            <a:off x="5181600" y="3197508"/>
            <a:ext cx="3657600" cy="3518807"/>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7948641C-18F1-5649-B762-52DBCD654DE6}"/>
                  </a:ext>
                </a:extLst>
              </p:cNvPr>
              <p:cNvSpPr/>
              <p:nvPr/>
            </p:nvSpPr>
            <p:spPr>
              <a:xfrm>
                <a:off x="3899704" y="957857"/>
                <a:ext cx="16564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𝐴</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i="1" smtClean="0">
                          <a:latin typeface="Cambria Math" panose="02040503050406030204" pitchFamily="18" charset="0"/>
                        </a:rPr>
                        <m:t>𝐴</m:t>
                      </m:r>
                      <m:r>
                        <a:rPr lang="en-US" b="0" i="1" smtClean="0">
                          <a:latin typeface="Cambria Math" panose="02040503050406030204" pitchFamily="18" charset="0"/>
                        </a:rPr>
                        <m:t>𝑉</m:t>
                      </m:r>
                      <m:r>
                        <a:rPr lang="en-US" b="1">
                          <a:latin typeface="Cambria Math" panose="02040503050406030204" pitchFamily="18" charset="0"/>
                        </a:rPr>
                        <m:t>=</m:t>
                      </m:r>
                      <m:r>
                        <a:rPr lang="en-US" i="1">
                          <a:latin typeface="Cambria Math" panose="02040503050406030204" pitchFamily="18" charset="0"/>
                        </a:rPr>
                        <m:t>𝑈</m:t>
                      </m:r>
                      <m:r>
                        <m:rPr>
                          <m:sty m:val="p"/>
                        </m:rPr>
                        <a:rPr lang="el-GR" i="1">
                          <a:latin typeface="Cambria Math" panose="02040503050406030204" pitchFamily="18" charset="0"/>
                          <a:ea typeface="Cambria Math" panose="02040503050406030204" pitchFamily="18" charset="0"/>
                        </a:rPr>
                        <m:t>Σ</m:t>
                      </m:r>
                    </m:oMath>
                  </m:oMathPara>
                </a14:m>
                <a:endParaRPr lang="en-US" dirty="0"/>
              </a:p>
            </p:txBody>
          </p:sp>
        </mc:Choice>
        <mc:Fallback xmlns="">
          <p:sp>
            <p:nvSpPr>
              <p:cNvPr id="5" name="Rectangle 4">
                <a:extLst>
                  <a:ext uri="{FF2B5EF4-FFF2-40B4-BE49-F238E27FC236}">
                    <a16:creationId xmlns:a16="http://schemas.microsoft.com/office/drawing/2014/main" id="{7948641C-18F1-5649-B762-52DBCD654DE6}"/>
                  </a:ext>
                </a:extLst>
              </p:cNvPr>
              <p:cNvSpPr>
                <a:spLocks noRot="1" noChangeAspect="1" noMove="1" noResize="1" noEditPoints="1" noAdjustHandles="1" noChangeArrowheads="1" noChangeShapeType="1" noTextEdit="1"/>
              </p:cNvSpPr>
              <p:nvPr/>
            </p:nvSpPr>
            <p:spPr>
              <a:xfrm>
                <a:off x="3899704" y="957857"/>
                <a:ext cx="1656415" cy="369332"/>
              </a:xfrm>
              <a:prstGeom prst="rect">
                <a:avLst/>
              </a:prstGeom>
              <a:blipFill>
                <a:blip r:embed="rId4"/>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0F70E45A-87CF-DA49-920A-D71E7D4260D2}"/>
              </a:ext>
            </a:extLst>
          </p:cNvPr>
          <p:cNvSpPr/>
          <p:nvPr/>
        </p:nvSpPr>
        <p:spPr>
          <a:xfrm>
            <a:off x="3886200" y="457200"/>
            <a:ext cx="3175000" cy="369332"/>
          </a:xfrm>
          <a:prstGeom prst="rect">
            <a:avLst/>
          </a:prstGeom>
        </p:spPr>
        <p:txBody>
          <a:bodyPr wrap="square">
            <a:spAutoFit/>
          </a:bodyPr>
          <a:lstStyle/>
          <a:p>
            <a:r>
              <a:rPr lang="en-US" dirty="0">
                <a:latin typeface="Atlas Grotesk"/>
              </a:rPr>
              <a:t>Transformed dataset:</a:t>
            </a:r>
          </a:p>
        </p:txBody>
      </p:sp>
    </p:spTree>
    <p:extLst>
      <p:ext uri="{BB962C8B-B14F-4D97-AF65-F5344CB8AC3E}">
        <p14:creationId xmlns:p14="http://schemas.microsoft.com/office/powerpoint/2010/main" val="8278237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016E6F-5F73-3745-9A86-845D3F6CDBA7}"/>
              </a:ext>
            </a:extLst>
          </p:cNvPr>
          <p:cNvPicPr>
            <a:picLocks noChangeAspect="1"/>
          </p:cNvPicPr>
          <p:nvPr/>
        </p:nvPicPr>
        <p:blipFill>
          <a:blip r:embed="rId2"/>
          <a:stretch>
            <a:fillRect/>
          </a:stretch>
        </p:blipFill>
        <p:spPr>
          <a:xfrm>
            <a:off x="685800" y="147110"/>
            <a:ext cx="8077200" cy="6683012"/>
          </a:xfrm>
          <a:prstGeom prst="rect">
            <a:avLst/>
          </a:prstGeom>
        </p:spPr>
      </p:pic>
    </p:spTree>
    <p:extLst>
      <p:ext uri="{BB962C8B-B14F-4D97-AF65-F5344CB8AC3E}">
        <p14:creationId xmlns:p14="http://schemas.microsoft.com/office/powerpoint/2010/main" val="13816601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48"/>
          <p:cNvSpPr txBox="1">
            <a:spLocks noChangeArrowheads="1"/>
          </p:cNvSpPr>
          <p:nvPr/>
        </p:nvSpPr>
        <p:spPr bwMode="auto">
          <a:xfrm>
            <a:off x="351367" y="245293"/>
            <a:ext cx="818303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algn="ctr" eaLnBrk="0" fontAlgn="base" hangingPunct="0">
              <a:spcBef>
                <a:spcPct val="0"/>
              </a:spcBef>
              <a:spcAft>
                <a:spcPct val="0"/>
              </a:spcAft>
              <a:defRPr sz="3200">
                <a:solidFill>
                  <a:schemeClr val="tx1"/>
                </a:solidFill>
                <a:latin typeface="Arial" charset="0"/>
              </a:defRPr>
            </a:lvl6pPr>
            <a:lvl7pPr marL="2971800" indent="-228600" algn="ctr" eaLnBrk="0" fontAlgn="base" hangingPunct="0">
              <a:spcBef>
                <a:spcPct val="0"/>
              </a:spcBef>
              <a:spcAft>
                <a:spcPct val="0"/>
              </a:spcAft>
              <a:defRPr sz="3200">
                <a:solidFill>
                  <a:schemeClr val="tx1"/>
                </a:solidFill>
                <a:latin typeface="Arial" charset="0"/>
              </a:defRPr>
            </a:lvl7pPr>
            <a:lvl8pPr marL="3429000" indent="-228600" algn="ctr" eaLnBrk="0" fontAlgn="base" hangingPunct="0">
              <a:spcBef>
                <a:spcPct val="0"/>
              </a:spcBef>
              <a:spcAft>
                <a:spcPct val="0"/>
              </a:spcAft>
              <a:defRPr sz="3200">
                <a:solidFill>
                  <a:schemeClr val="tx1"/>
                </a:solidFill>
                <a:latin typeface="Arial" charset="0"/>
              </a:defRPr>
            </a:lvl8pPr>
            <a:lvl9pPr marL="3886200" indent="-228600" algn="ctr" eaLnBrk="0" fontAlgn="base" hangingPunct="0">
              <a:spcBef>
                <a:spcPct val="0"/>
              </a:spcBef>
              <a:spcAft>
                <a:spcPct val="0"/>
              </a:spcAft>
              <a:defRPr sz="3200">
                <a:solidFill>
                  <a:schemeClr val="tx1"/>
                </a:solidFill>
                <a:latin typeface="Arial" charset="0"/>
              </a:defRPr>
            </a:lvl9pPr>
          </a:lstStyle>
          <a:p>
            <a:pPr algn="l" eaLnBrk="1" hangingPunct="1">
              <a:spcBef>
                <a:spcPct val="50000"/>
              </a:spcBef>
            </a:pPr>
            <a:r>
              <a:rPr lang="en-US" sz="3000" dirty="0">
                <a:solidFill>
                  <a:schemeClr val="tx2"/>
                </a:solidFill>
                <a:latin typeface="+mj-lt"/>
                <a:ea typeface="+mj-ea"/>
                <a:cs typeface="+mj-cs"/>
              </a:rPr>
              <a:t>Let’s add more features! Flower classification</a:t>
            </a:r>
          </a:p>
        </p:txBody>
      </p:sp>
      <p:pic>
        <p:nvPicPr>
          <p:cNvPr id="2" name="Picture 1">
            <a:extLst>
              <a:ext uri="{FF2B5EF4-FFF2-40B4-BE49-F238E27FC236}">
                <a16:creationId xmlns:a16="http://schemas.microsoft.com/office/drawing/2014/main" id="{974A800A-E4A7-F44D-8324-F84335A19CD1}"/>
              </a:ext>
            </a:extLst>
          </p:cNvPr>
          <p:cNvPicPr>
            <a:picLocks noChangeAspect="1"/>
          </p:cNvPicPr>
          <p:nvPr/>
        </p:nvPicPr>
        <p:blipFill rotWithShape="1">
          <a:blip r:embed="rId3"/>
          <a:srcRect t="7719"/>
          <a:stretch/>
        </p:blipFill>
        <p:spPr>
          <a:xfrm>
            <a:off x="609600" y="990599"/>
            <a:ext cx="7734300" cy="5434814"/>
          </a:xfrm>
          <a:prstGeom prst="rect">
            <a:avLst/>
          </a:prstGeom>
        </p:spPr>
      </p:pic>
      <p:sp>
        <p:nvSpPr>
          <p:cNvPr id="4" name="Rectangle 3">
            <a:extLst>
              <a:ext uri="{FF2B5EF4-FFF2-40B4-BE49-F238E27FC236}">
                <a16:creationId xmlns:a16="http://schemas.microsoft.com/office/drawing/2014/main" id="{5B6F7E03-95E6-2040-8FEE-ACDCBC6BCCF6}"/>
              </a:ext>
            </a:extLst>
          </p:cNvPr>
          <p:cNvSpPr/>
          <p:nvPr/>
        </p:nvSpPr>
        <p:spPr>
          <a:xfrm>
            <a:off x="1752600" y="6406634"/>
            <a:ext cx="6781800" cy="369332"/>
          </a:xfrm>
          <a:prstGeom prst="rect">
            <a:avLst/>
          </a:prstGeom>
        </p:spPr>
        <p:txBody>
          <a:bodyPr wrap="square">
            <a:spAutoFit/>
          </a:bodyPr>
          <a:lstStyle/>
          <a:p>
            <a:r>
              <a:rPr lang="en-US" dirty="0"/>
              <a:t>http://</a:t>
            </a:r>
            <a:r>
              <a:rPr lang="en-US" dirty="0" err="1"/>
              <a:t>sebastianraschka.com</a:t>
            </a:r>
            <a:r>
              <a:rPr lang="en-US" dirty="0"/>
              <a:t>/Articles/2015_pca_in_3_steps.html</a:t>
            </a:r>
          </a:p>
        </p:txBody>
      </p:sp>
    </p:spTree>
    <p:extLst>
      <p:ext uri="{BB962C8B-B14F-4D97-AF65-F5344CB8AC3E}">
        <p14:creationId xmlns:p14="http://schemas.microsoft.com/office/powerpoint/2010/main" val="24864269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A00168-BA67-3341-8529-ECB723EFCDA8}"/>
              </a:ext>
            </a:extLst>
          </p:cNvPr>
          <p:cNvPicPr>
            <a:picLocks noChangeAspect="1"/>
          </p:cNvPicPr>
          <p:nvPr/>
        </p:nvPicPr>
        <p:blipFill>
          <a:blip r:embed="rId3"/>
          <a:stretch>
            <a:fillRect/>
          </a:stretch>
        </p:blipFill>
        <p:spPr>
          <a:xfrm>
            <a:off x="1219200" y="381000"/>
            <a:ext cx="7393518" cy="6058709"/>
          </a:xfrm>
          <a:prstGeom prst="rect">
            <a:avLst/>
          </a:prstGeom>
        </p:spPr>
      </p:pic>
    </p:spTree>
    <p:extLst>
      <p:ext uri="{BB962C8B-B14F-4D97-AF65-F5344CB8AC3E}">
        <p14:creationId xmlns:p14="http://schemas.microsoft.com/office/powerpoint/2010/main" val="11021115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48"/>
          <p:cNvSpPr txBox="1">
            <a:spLocks noChangeArrowheads="1"/>
          </p:cNvSpPr>
          <p:nvPr/>
        </p:nvSpPr>
        <p:spPr bwMode="auto">
          <a:xfrm>
            <a:off x="351367" y="245293"/>
            <a:ext cx="818303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algn="ctr" eaLnBrk="0" fontAlgn="base" hangingPunct="0">
              <a:spcBef>
                <a:spcPct val="0"/>
              </a:spcBef>
              <a:spcAft>
                <a:spcPct val="0"/>
              </a:spcAft>
              <a:defRPr sz="3200">
                <a:solidFill>
                  <a:schemeClr val="tx1"/>
                </a:solidFill>
                <a:latin typeface="Arial" charset="0"/>
              </a:defRPr>
            </a:lvl6pPr>
            <a:lvl7pPr marL="2971800" indent="-228600" algn="ctr" eaLnBrk="0" fontAlgn="base" hangingPunct="0">
              <a:spcBef>
                <a:spcPct val="0"/>
              </a:spcBef>
              <a:spcAft>
                <a:spcPct val="0"/>
              </a:spcAft>
              <a:defRPr sz="3200">
                <a:solidFill>
                  <a:schemeClr val="tx1"/>
                </a:solidFill>
                <a:latin typeface="Arial" charset="0"/>
              </a:defRPr>
            </a:lvl7pPr>
            <a:lvl8pPr marL="3429000" indent="-228600" algn="ctr" eaLnBrk="0" fontAlgn="base" hangingPunct="0">
              <a:spcBef>
                <a:spcPct val="0"/>
              </a:spcBef>
              <a:spcAft>
                <a:spcPct val="0"/>
              </a:spcAft>
              <a:defRPr sz="3200">
                <a:solidFill>
                  <a:schemeClr val="tx1"/>
                </a:solidFill>
                <a:latin typeface="Arial" charset="0"/>
              </a:defRPr>
            </a:lvl8pPr>
            <a:lvl9pPr marL="3886200" indent="-228600" algn="ctr" eaLnBrk="0" fontAlgn="base" hangingPunct="0">
              <a:spcBef>
                <a:spcPct val="0"/>
              </a:spcBef>
              <a:spcAft>
                <a:spcPct val="0"/>
              </a:spcAft>
              <a:defRPr sz="3200">
                <a:solidFill>
                  <a:schemeClr val="tx1"/>
                </a:solidFill>
                <a:latin typeface="Arial" charset="0"/>
              </a:defRPr>
            </a:lvl9pPr>
          </a:lstStyle>
          <a:p>
            <a:pPr algn="l" eaLnBrk="1" hangingPunct="1">
              <a:spcBef>
                <a:spcPct val="50000"/>
              </a:spcBef>
            </a:pPr>
            <a:r>
              <a:rPr lang="en-US" sz="3000" dirty="0">
                <a:solidFill>
                  <a:schemeClr val="tx2"/>
                </a:solidFill>
                <a:latin typeface="+mj-lt"/>
                <a:ea typeface="+mj-ea"/>
                <a:cs typeface="+mj-cs"/>
              </a:rPr>
              <a:t>Principal component analysis</a:t>
            </a:r>
          </a:p>
        </p:txBody>
      </p:sp>
      <p:sp>
        <p:nvSpPr>
          <p:cNvPr id="20" name="Rectangle 19">
            <a:extLst>
              <a:ext uri="{FF2B5EF4-FFF2-40B4-BE49-F238E27FC236}">
                <a16:creationId xmlns:a16="http://schemas.microsoft.com/office/drawing/2014/main" id="{3A4AFDA4-D7EA-2C40-BB39-E5F75CC3DFB8}"/>
              </a:ext>
            </a:extLst>
          </p:cNvPr>
          <p:cNvSpPr/>
          <p:nvPr/>
        </p:nvSpPr>
        <p:spPr>
          <a:xfrm>
            <a:off x="372603" y="1219200"/>
            <a:ext cx="8396816" cy="4893647"/>
          </a:xfrm>
          <a:prstGeom prst="rect">
            <a:avLst/>
          </a:prstGeom>
        </p:spPr>
        <p:txBody>
          <a:bodyPr wrap="square">
            <a:spAutoFit/>
          </a:bodyPr>
          <a:lstStyle/>
          <a:p>
            <a:r>
              <a:rPr lang="en-US" sz="2600" dirty="0"/>
              <a:t>How can we reduce the dimension of a dataset without missing important information? </a:t>
            </a:r>
          </a:p>
          <a:p>
            <a:endParaRPr lang="en-US" sz="2600" dirty="0"/>
          </a:p>
          <a:p>
            <a:r>
              <a:rPr lang="en-US" sz="2600" dirty="0"/>
              <a:t>Detect correlation between variables, if a strong correlation exists, then reducing the dimension of the dataset makes sense.</a:t>
            </a:r>
          </a:p>
          <a:p>
            <a:endParaRPr lang="en-US" sz="2600" dirty="0"/>
          </a:p>
          <a:p>
            <a:r>
              <a:rPr lang="en-US" sz="2600" dirty="0"/>
              <a:t>Overall idea: Find the directions of maximum variance in high-dimensional dataset  (n dimension) and project it onto a subspace with smaller dimension (k dimension, with k &lt; n), while retaining most of the information.</a:t>
            </a:r>
          </a:p>
          <a:p>
            <a:endParaRPr lang="en-US" sz="2600" dirty="0"/>
          </a:p>
          <a:p>
            <a:r>
              <a:rPr lang="en-US" sz="2600" dirty="0"/>
              <a:t>What is the adequate value for k?</a:t>
            </a:r>
          </a:p>
        </p:txBody>
      </p:sp>
      <p:sp>
        <p:nvSpPr>
          <p:cNvPr id="24" name="Rectangle 23">
            <a:extLst>
              <a:ext uri="{FF2B5EF4-FFF2-40B4-BE49-F238E27FC236}">
                <a16:creationId xmlns:a16="http://schemas.microsoft.com/office/drawing/2014/main" id="{6F318106-C63F-E74F-A98C-C158C2E178D9}"/>
              </a:ext>
            </a:extLst>
          </p:cNvPr>
          <p:cNvSpPr/>
          <p:nvPr/>
        </p:nvSpPr>
        <p:spPr>
          <a:xfrm>
            <a:off x="6267450" y="6324600"/>
            <a:ext cx="2680798" cy="369332"/>
          </a:xfrm>
          <a:prstGeom prst="rect">
            <a:avLst/>
          </a:prstGeom>
        </p:spPr>
        <p:txBody>
          <a:bodyPr wrap="none">
            <a:spAutoFit/>
          </a:bodyPr>
          <a:lstStyle/>
          <a:p>
            <a:r>
              <a:rPr lang="en-US" dirty="0"/>
              <a:t>Demo “Features and the SVD”</a:t>
            </a:r>
          </a:p>
        </p:txBody>
      </p:sp>
    </p:spTree>
    <p:extLst>
      <p:ext uri="{BB962C8B-B14F-4D97-AF65-F5344CB8AC3E}">
        <p14:creationId xmlns:p14="http://schemas.microsoft.com/office/powerpoint/2010/main" val="19685456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FEB992A-E746-CD4D-9062-6EF0AFE94E1A}"/>
                  </a:ext>
                </a:extLst>
              </p:cNvPr>
              <p:cNvSpPr/>
              <p:nvPr/>
            </p:nvSpPr>
            <p:spPr>
              <a:xfrm>
                <a:off x="228600" y="228600"/>
                <a:ext cx="7315200" cy="5909310"/>
              </a:xfrm>
              <a:prstGeom prst="rect">
                <a:avLst/>
              </a:prstGeom>
            </p:spPr>
            <p:txBody>
              <a:bodyPr wrap="square">
                <a:spAutoFit/>
              </a:bodyPr>
              <a:lstStyle/>
              <a:p>
                <a:pPr marL="342900" indent="-342900">
                  <a:buAutoNum type="arabicParenR"/>
                </a:pPr>
                <a:r>
                  <a:rPr lang="en-US" dirty="0">
                    <a:latin typeface="Atlas Grotesk"/>
                  </a:rPr>
                  <a:t>Shift the dataset to zero mean:  </a:t>
                </a:r>
                <a14:m>
                  <m:oMath xmlns:m="http://schemas.openxmlformats.org/officeDocument/2006/math">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𝑚𝑒𝑎𝑛</m:t>
                    </m:r>
                    <m:r>
                      <a:rPr lang="en-US" i="1">
                        <a:latin typeface="Cambria Math" panose="02040503050406030204" pitchFamily="18" charset="0"/>
                      </a:rPr>
                      <m:t>( )</m:t>
                    </m:r>
                  </m:oMath>
                </a14:m>
                <a:endParaRPr lang="en-US" dirty="0">
                  <a:latin typeface="Atlas Grotesk"/>
                </a:endParaRPr>
              </a:p>
              <a:p>
                <a:pPr marL="342900" indent="-342900">
                  <a:buAutoNum type="arabicParenR"/>
                </a:pPr>
                <a:endParaRPr lang="en-US" dirty="0">
                  <a:latin typeface="Atlas Grotesk"/>
                </a:endParaRPr>
              </a:p>
              <a:p>
                <a:pPr marL="342900" indent="-342900">
                  <a:buFont typeface="+mj-lt"/>
                  <a:buAutoNum type="arabicParenR" startAt="2"/>
                </a:pPr>
                <a:r>
                  <a:rPr lang="en-US" dirty="0">
                    <a:latin typeface="Atlas Grotesk"/>
                  </a:rPr>
                  <a:t>Compute  SVD:  </a:t>
                </a:r>
                <a14:m>
                  <m:oMath xmlns:m="http://schemas.openxmlformats.org/officeDocument/2006/math">
                    <m:r>
                      <a:rPr lang="en-US" i="1">
                        <a:latin typeface="Cambria Math" panose="02040503050406030204" pitchFamily="18" charset="0"/>
                      </a:rPr>
                      <m:t>𝐴</m:t>
                    </m:r>
                    <m:r>
                      <a:rPr lang="en-US" b="1">
                        <a:latin typeface="Cambria Math" panose="02040503050406030204" pitchFamily="18" charset="0"/>
                      </a:rPr>
                      <m:t>=</m:t>
                    </m:r>
                    <m:r>
                      <a:rPr lang="en-US" i="1">
                        <a:latin typeface="Cambria Math" panose="02040503050406030204" pitchFamily="18" charset="0"/>
                      </a:rPr>
                      <m:t>𝑈</m:t>
                    </m:r>
                    <m:r>
                      <m:rPr>
                        <m:sty m:val="p"/>
                      </m:rPr>
                      <a:rPr lang="el-GR" i="1">
                        <a:latin typeface="Cambria Math" panose="02040503050406030204" pitchFamily="18" charset="0"/>
                        <a:ea typeface="Cambria Math" panose="02040503050406030204" pitchFamily="18" charset="0"/>
                      </a:rPr>
                      <m:t>Σ</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𝑇</m:t>
                        </m:r>
                      </m:sup>
                    </m:sSup>
                  </m:oMath>
                </a14:m>
                <a:endParaRPr lang="en-US" dirty="0">
                  <a:latin typeface="Atlas Grotesk"/>
                </a:endParaRPr>
              </a:p>
              <a:p>
                <a:pPr marL="342900" indent="-342900">
                  <a:buFont typeface="+mj-lt"/>
                  <a:buAutoNum type="arabicParenR" startAt="2"/>
                </a:pPr>
                <a:endParaRPr lang="en-US" dirty="0">
                  <a:latin typeface="Atlas Grotesk"/>
                </a:endParaRPr>
              </a:p>
              <a:p>
                <a:pPr marL="342900" indent="-342900">
                  <a:buFont typeface="+mj-lt"/>
                  <a:buAutoNum type="arabicParenR" startAt="3"/>
                </a:pPr>
                <a:r>
                  <a:rPr lang="en-US" dirty="0">
                    <a:latin typeface="Atlas Grotesk"/>
                  </a:rPr>
                  <a:t>Principal components: variances = singular values squared</a:t>
                </a:r>
              </a:p>
              <a:p>
                <a:r>
                  <a:rPr lang="en-US" dirty="0">
                    <a:latin typeface="Atlas Grotesk"/>
                  </a:rPr>
                  <a:t>	</a:t>
                </a:r>
              </a:p>
              <a:p>
                <a:pPr marL="342900" indent="-342900">
                  <a:buFont typeface="+mj-lt"/>
                  <a:buAutoNum type="arabicParenR" startAt="4"/>
                </a:pPr>
                <a:r>
                  <a:rPr lang="en-US" dirty="0">
                    <a:latin typeface="Atlas Grotesk"/>
                  </a:rPr>
                  <a:t>Principal directions: columns of </a:t>
                </a:r>
                <a14:m>
                  <m:oMath xmlns:m="http://schemas.openxmlformats.org/officeDocument/2006/math">
                    <m:r>
                      <a:rPr lang="en-US" i="1">
                        <a:latin typeface="Cambria Math" panose="02040503050406030204" pitchFamily="18" charset="0"/>
                      </a:rPr>
                      <m:t>𝑉</m:t>
                    </m:r>
                  </m:oMath>
                </a14:m>
                <a:endParaRPr lang="en-US" dirty="0">
                  <a:latin typeface="Atlas Grotesk"/>
                </a:endParaRPr>
              </a:p>
              <a:p>
                <a:endParaRPr lang="en-US" dirty="0">
                  <a:latin typeface="Atlas Grotesk"/>
                </a:endParaRPr>
              </a:p>
              <a:p>
                <a:r>
                  <a:rPr lang="en-US" dirty="0">
                    <a:latin typeface="Atlas Grotesk"/>
                  </a:rPr>
                  <a:t>5) New dataset:  </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𝑉</m:t>
                    </m:r>
                  </m:oMath>
                </a14:m>
                <a:endParaRPr lang="en-US" dirty="0">
                  <a:latin typeface="Atlas Grotesk"/>
                </a:endParaRPr>
              </a:p>
              <a:p>
                <a:endParaRPr lang="en-US" dirty="0">
                  <a:latin typeface="Atlas Grotesk"/>
                </a:endParaRPr>
              </a:p>
              <a:p>
                <a:r>
                  <a:rPr lang="en-US" dirty="0">
                    <a:latin typeface="Atlas Grotesk"/>
                  </a:rPr>
                  <a:t>Note how the variances of the new dataset correspond to the singular values squared of the original dataset:</a:t>
                </a:r>
              </a:p>
              <a:p>
                <a:endParaRPr lang="en-US" dirty="0">
                  <a:latin typeface="Atlas Grotesk"/>
                </a:endParaRPr>
              </a:p>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m:t>
                              </m:r>
                            </m:sup>
                          </m:sSup>
                          <m:r>
                            <a:rPr lang="en-US" b="0" i="1" smtClean="0">
                              <a:latin typeface="Cambria Math" panose="02040503050406030204" pitchFamily="18" charset="0"/>
                            </a:rPr>
                            <m:t>)</m:t>
                          </m:r>
                        </m:e>
                        <m:sup>
                          <m:r>
                            <a:rPr lang="en-US" b="0" i="1" smtClean="0">
                              <a:latin typeface="Cambria Math" panose="02040503050406030204" pitchFamily="18" charset="0"/>
                            </a:rPr>
                            <m:t>𝑇</m:t>
                          </m:r>
                        </m:sup>
                      </m:sSup>
                      <m:r>
                        <a:rPr lang="en-US" i="1">
                          <a:latin typeface="Cambria Math" panose="02040503050406030204" pitchFamily="18" charset="0"/>
                        </a:rPr>
                        <m:t>𝐴</m:t>
                      </m:r>
                      <m:r>
                        <a:rPr lang="en-US" b="0" i="0"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𝑇</m:t>
                          </m:r>
                        </m:sup>
                      </m:sSup>
                      <m:sSup>
                        <m:sSupPr>
                          <m:ctrlPr>
                            <a:rPr lang="en-US" i="1">
                              <a:latin typeface="Cambria Math" panose="02040503050406030204" pitchFamily="18" charset="0"/>
                            </a:rPr>
                          </m:ctrlPr>
                        </m:sSupPr>
                        <m:e>
                          <m:r>
                            <a:rPr lang="en-US" b="0" i="1" smtClean="0">
                              <a:latin typeface="Cambria Math" panose="02040503050406030204" pitchFamily="18" charset="0"/>
                            </a:rPr>
                            <m:t>𝐴</m:t>
                          </m:r>
                        </m:e>
                        <m:sup>
                          <m:r>
                            <a:rPr lang="en-US" i="1">
                              <a:latin typeface="Cambria Math" panose="02040503050406030204" pitchFamily="18" charset="0"/>
                            </a:rPr>
                            <m:t>𝑇</m:t>
                          </m:r>
                        </m:sup>
                      </m:sSup>
                      <m:r>
                        <a:rPr lang="en-US" b="0" i="1" smtClean="0">
                          <a:latin typeface="Cambria Math" panose="02040503050406030204" pitchFamily="18" charset="0"/>
                        </a:rPr>
                        <m:t>𝐴</m:t>
                      </m:r>
                      <m:r>
                        <a:rPr lang="en-US" b="0" i="1" smtClean="0">
                          <a:latin typeface="Cambria Math" panose="02040503050406030204" pitchFamily="18" charset="0"/>
                        </a:rPr>
                        <m:t> </m:t>
                      </m:r>
                      <m:r>
                        <a:rPr lang="en-US" i="1">
                          <a:latin typeface="Cambria Math" panose="02040503050406030204" pitchFamily="18" charset="0"/>
                        </a:rPr>
                        <m:t>𝑉</m:t>
                      </m:r>
                      <m:r>
                        <a:rPr lang="en-US" b="0" i="1" smtClean="0">
                          <a:latin typeface="Cambria Math" panose="02040503050406030204" pitchFamily="18" charset="0"/>
                        </a:rPr>
                        <m:t>=</m:t>
                      </m:r>
                      <m:sSup>
                        <m:sSupPr>
                          <m:ctrlPr>
                            <a:rPr lang="en-US" i="1">
                              <a:latin typeface="Cambria Math" panose="02040503050406030204" pitchFamily="18" charset="0"/>
                            </a:rPr>
                          </m:ctrlPr>
                        </m:sSupPr>
                        <m:e>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𝑇</m:t>
                              </m:r>
                            </m:sup>
                          </m:sSup>
                          <m:r>
                            <a:rPr lang="en-US" i="1">
                              <a:latin typeface="Cambria Math" panose="02040503050406030204" pitchFamily="18" charset="0"/>
                            </a:rPr>
                            <m:t>(</m:t>
                          </m:r>
                          <m:r>
                            <a:rPr lang="en-US" i="1">
                              <a:latin typeface="Cambria Math" panose="02040503050406030204" pitchFamily="18" charset="0"/>
                            </a:rPr>
                            <m:t>𝑈</m:t>
                          </m:r>
                          <m:r>
                            <m:rPr>
                              <m:sty m:val="p"/>
                            </m:rPr>
                            <a:rPr lang="el-GR" i="1">
                              <a:latin typeface="Cambria Math" panose="02040503050406030204" pitchFamily="18" charset="0"/>
                              <a:ea typeface="Cambria Math" panose="02040503050406030204" pitchFamily="18" charset="0"/>
                            </a:rPr>
                            <m:t>Σ</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𝑇</m:t>
                              </m:r>
                            </m:sup>
                          </m:sSup>
                          <m:r>
                            <a:rPr lang="en-US" i="1">
                              <a:latin typeface="Cambria Math" panose="02040503050406030204" pitchFamily="18" charset="0"/>
                            </a:rPr>
                            <m:t>)</m:t>
                          </m:r>
                        </m:e>
                        <m:sup>
                          <m:r>
                            <a:rPr lang="en-US" i="1">
                              <a:latin typeface="Cambria Math" panose="02040503050406030204" pitchFamily="18" charset="0"/>
                            </a:rPr>
                            <m:t>𝑇</m:t>
                          </m:r>
                        </m:sup>
                      </m:sSup>
                      <m:r>
                        <a:rPr lang="en-US" i="1">
                          <a:latin typeface="Cambria Math" panose="02040503050406030204" pitchFamily="18" charset="0"/>
                        </a:rPr>
                        <m:t>𝑈</m:t>
                      </m:r>
                      <m:r>
                        <m:rPr>
                          <m:sty m:val="p"/>
                        </m:rPr>
                        <a:rPr lang="el-GR" i="1">
                          <a:latin typeface="Cambria Math" panose="02040503050406030204" pitchFamily="18" charset="0"/>
                          <a:ea typeface="Cambria Math" panose="02040503050406030204" pitchFamily="18" charset="0"/>
                        </a:rPr>
                        <m:t>Σ</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𝑇</m:t>
                          </m:r>
                        </m:sup>
                      </m:sSup>
                      <m:r>
                        <a:rPr lang="en-US" b="0" i="1" smtClean="0">
                          <a:latin typeface="Cambria Math" panose="02040503050406030204" pitchFamily="18" charset="0"/>
                        </a:rPr>
                        <m:t>𝑉</m:t>
                      </m:r>
                      <m:r>
                        <a:rPr lang="en-US" b="0" i="1" smtClean="0">
                          <a:latin typeface="Cambria Math" panose="02040503050406030204" pitchFamily="18" charset="0"/>
                        </a:rPr>
                        <m:t>=</m:t>
                      </m:r>
                      <m:sSup>
                        <m:sSupPr>
                          <m:ctrlPr>
                            <a:rPr lang="en-US" i="1">
                              <a:latin typeface="Cambria Math" panose="02040503050406030204" pitchFamily="18" charset="0"/>
                            </a:rPr>
                          </m:ctrlPr>
                        </m:sSupPr>
                        <m:e>
                          <m:r>
                            <m:rPr>
                              <m:sty m:val="p"/>
                            </m:rPr>
                            <a:rPr lang="el-GR" i="1">
                              <a:latin typeface="Cambria Math" panose="02040503050406030204" pitchFamily="18" charset="0"/>
                              <a:ea typeface="Cambria Math" panose="02040503050406030204" pitchFamily="18" charset="0"/>
                            </a:rPr>
                            <m:t>Σ</m:t>
                          </m:r>
                        </m:e>
                        <m:sup>
                          <m:r>
                            <a:rPr lang="en-US" i="1">
                              <a:latin typeface="Cambria Math" panose="02040503050406030204" pitchFamily="18" charset="0"/>
                            </a:rPr>
                            <m:t>𝑇</m:t>
                          </m:r>
                        </m:sup>
                      </m:sSup>
                      <m:r>
                        <m:rPr>
                          <m:sty m:val="p"/>
                        </m:rPr>
                        <a:rPr lang="el-GR" i="1">
                          <a:latin typeface="Cambria Math" panose="02040503050406030204" pitchFamily="18" charset="0"/>
                          <a:ea typeface="Cambria Math" panose="02040503050406030204" pitchFamily="18" charset="0"/>
                        </a:rPr>
                        <m:t>Σ</m:t>
                      </m:r>
                    </m:oMath>
                  </m:oMathPara>
                </a14:m>
                <a:endParaRPr lang="en-US" dirty="0">
                  <a:latin typeface="Atlas Grotesk"/>
                </a:endParaRPr>
              </a:p>
              <a:p>
                <a:endParaRPr lang="en-US" dirty="0">
                  <a:latin typeface="Atlas Grotesk"/>
                </a:endParaRPr>
              </a:p>
              <a:p>
                <a:r>
                  <a:rPr lang="en-US" dirty="0">
                    <a:latin typeface="Atlas Grotesk"/>
                  </a:rPr>
                  <a:t>6) In general:</a:t>
                </a:r>
              </a:p>
              <a:p>
                <a:endParaRPr lang="en-US" dirty="0">
                  <a:latin typeface="Atlas Grotesk"/>
                </a:endParaRPr>
              </a:p>
              <a:p>
                <a:endParaRPr lang="en-US" dirty="0">
                  <a:latin typeface="Atlas Grotesk"/>
                </a:endParaRPr>
              </a:p>
              <a:p>
                <a:endParaRPr lang="en-US" dirty="0">
                  <a:latin typeface="Atlas Grotesk"/>
                </a:endParaRPr>
              </a:p>
              <a:p>
                <a:r>
                  <a:rPr lang="en-US" dirty="0">
                    <a:latin typeface="Atlas Grotesk"/>
                  </a:rPr>
                  <a:t>7) But since we want to reduce the dimension of the dataset, we only use the first </a:t>
                </a:r>
                <a14:m>
                  <m:oMath xmlns:m="http://schemas.openxmlformats.org/officeDocument/2006/math">
                    <m:r>
                      <a:rPr lang="en-US" i="1">
                        <a:latin typeface="Cambria Math" panose="02040503050406030204" pitchFamily="18" charset="0"/>
                        <a:ea typeface="Cambria Math" panose="02040503050406030204" pitchFamily="18" charset="0"/>
                      </a:rPr>
                      <m:t>𝑘</m:t>
                    </m:r>
                  </m:oMath>
                </a14:m>
                <a:r>
                  <a:rPr lang="en-US" dirty="0">
                    <a:latin typeface="Atlas Grotesk"/>
                  </a:rPr>
                  <a:t> columns of </a:t>
                </a:r>
                <a14:m>
                  <m:oMath xmlns:m="http://schemas.openxmlformats.org/officeDocument/2006/math">
                    <m:r>
                      <a:rPr lang="en-US" i="1">
                        <a:latin typeface="Cambria Math" panose="02040503050406030204" pitchFamily="18" charset="0"/>
                      </a:rPr>
                      <m:t>𝑉</m:t>
                    </m:r>
                  </m:oMath>
                </a14:m>
                <a:endParaRPr lang="en-US" dirty="0">
                  <a:latin typeface="Atlas Grotesk"/>
                </a:endParaRPr>
              </a:p>
            </p:txBody>
          </p:sp>
        </mc:Choice>
        <mc:Fallback xmlns="">
          <p:sp>
            <p:nvSpPr>
              <p:cNvPr id="3" name="Rectangle 2">
                <a:extLst>
                  <a:ext uri="{FF2B5EF4-FFF2-40B4-BE49-F238E27FC236}">
                    <a16:creationId xmlns:a16="http://schemas.microsoft.com/office/drawing/2014/main" id="{FFEB992A-E746-CD4D-9062-6EF0AFE94E1A}"/>
                  </a:ext>
                </a:extLst>
              </p:cNvPr>
              <p:cNvSpPr>
                <a:spLocks noRot="1" noChangeAspect="1" noMove="1" noResize="1" noEditPoints="1" noAdjustHandles="1" noChangeArrowheads="1" noChangeShapeType="1" noTextEdit="1"/>
              </p:cNvSpPr>
              <p:nvPr/>
            </p:nvSpPr>
            <p:spPr>
              <a:xfrm>
                <a:off x="228600" y="228600"/>
                <a:ext cx="7315200" cy="5909310"/>
              </a:xfrm>
              <a:prstGeom prst="rect">
                <a:avLst/>
              </a:prstGeom>
              <a:blipFill>
                <a:blip r:embed="rId2"/>
                <a:stretch>
                  <a:fillRect l="-693" t="-429" b="-6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26AD706-56EC-9C41-972B-71F26517CC3E}"/>
                  </a:ext>
                </a:extLst>
              </p:cNvPr>
              <p:cNvSpPr/>
              <p:nvPr/>
            </p:nvSpPr>
            <p:spPr>
              <a:xfrm>
                <a:off x="1595640" y="4365218"/>
                <a:ext cx="112325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𝑉</m:t>
                      </m:r>
                    </m:oMath>
                  </m:oMathPara>
                </a14:m>
                <a:endParaRPr lang="en-US" dirty="0"/>
              </a:p>
            </p:txBody>
          </p:sp>
        </mc:Choice>
        <mc:Fallback xmlns="">
          <p:sp>
            <p:nvSpPr>
              <p:cNvPr id="8" name="Rectangle 7">
                <a:extLst>
                  <a:ext uri="{FF2B5EF4-FFF2-40B4-BE49-F238E27FC236}">
                    <a16:creationId xmlns:a16="http://schemas.microsoft.com/office/drawing/2014/main" id="{126AD706-56EC-9C41-972B-71F26517CC3E}"/>
                  </a:ext>
                </a:extLst>
              </p:cNvPr>
              <p:cNvSpPr>
                <a:spLocks noRot="1" noChangeAspect="1" noMove="1" noResize="1" noEditPoints="1" noAdjustHandles="1" noChangeArrowheads="1" noChangeShapeType="1" noTextEdit="1"/>
              </p:cNvSpPr>
              <p:nvPr/>
            </p:nvSpPr>
            <p:spPr>
              <a:xfrm>
                <a:off x="1595640" y="4365218"/>
                <a:ext cx="1123256" cy="369332"/>
              </a:xfrm>
              <a:prstGeom prst="rect">
                <a:avLst/>
              </a:prstGeom>
              <a:blipFill>
                <a:blip r:embed="rId3"/>
                <a:stretch>
                  <a:fillRect b="-10000"/>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F6868A63-A52C-B145-BAD1-747BE2040BDC}"/>
              </a:ext>
            </a:extLst>
          </p:cNvPr>
          <p:cNvCxnSpPr>
            <a:cxnSpLocks/>
          </p:cNvCxnSpPr>
          <p:nvPr/>
        </p:nvCxnSpPr>
        <p:spPr>
          <a:xfrm flipH="1">
            <a:off x="1456494" y="4662100"/>
            <a:ext cx="267300" cy="443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B6B17BE-60F9-0A4E-9D6B-CD44B5AB3090}"/>
                  </a:ext>
                </a:extLst>
              </p:cNvPr>
              <p:cNvSpPr txBox="1"/>
              <p:nvPr/>
            </p:nvSpPr>
            <p:spPr>
              <a:xfrm>
                <a:off x="1766750" y="5067633"/>
                <a:ext cx="6539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𝑛</m:t>
                      </m:r>
                    </m:oMath>
                  </m:oMathPara>
                </a14:m>
                <a:endParaRPr lang="en-US" dirty="0"/>
              </a:p>
            </p:txBody>
          </p:sp>
        </mc:Choice>
        <mc:Fallback xmlns="">
          <p:sp>
            <p:nvSpPr>
              <p:cNvPr id="11" name="TextBox 10">
                <a:extLst>
                  <a:ext uri="{FF2B5EF4-FFF2-40B4-BE49-F238E27FC236}">
                    <a16:creationId xmlns:a16="http://schemas.microsoft.com/office/drawing/2014/main" id="{3B6B17BE-60F9-0A4E-9D6B-CD44B5AB3090}"/>
                  </a:ext>
                </a:extLst>
              </p:cNvPr>
              <p:cNvSpPr txBox="1">
                <a:spLocks noRot="1" noChangeAspect="1" noMove="1" noResize="1" noEditPoints="1" noAdjustHandles="1" noChangeArrowheads="1" noChangeShapeType="1" noTextEdit="1"/>
              </p:cNvSpPr>
              <p:nvPr/>
            </p:nvSpPr>
            <p:spPr>
              <a:xfrm>
                <a:off x="1766750" y="5067633"/>
                <a:ext cx="653962" cy="276999"/>
              </a:xfrm>
              <a:prstGeom prst="rect">
                <a:avLst/>
              </a:prstGeom>
              <a:blipFill>
                <a:blip r:embed="rId4"/>
                <a:stretch>
                  <a:fillRect l="-3774" t="-8696" r="-1887"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30BDED5-91AA-564C-AA15-378BA3F0EA63}"/>
                  </a:ext>
                </a:extLst>
              </p:cNvPr>
              <p:cNvSpPr txBox="1"/>
              <p:nvPr/>
            </p:nvSpPr>
            <p:spPr>
              <a:xfrm>
                <a:off x="2811874" y="4917982"/>
                <a:ext cx="5930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𝑛</m:t>
                      </m:r>
                    </m:oMath>
                  </m:oMathPara>
                </a14:m>
                <a:endParaRPr lang="en-US" dirty="0"/>
              </a:p>
            </p:txBody>
          </p:sp>
        </mc:Choice>
        <mc:Fallback xmlns="">
          <p:sp>
            <p:nvSpPr>
              <p:cNvPr id="12" name="TextBox 11">
                <a:extLst>
                  <a:ext uri="{FF2B5EF4-FFF2-40B4-BE49-F238E27FC236}">
                    <a16:creationId xmlns:a16="http://schemas.microsoft.com/office/drawing/2014/main" id="{630BDED5-91AA-564C-AA15-378BA3F0EA63}"/>
                  </a:ext>
                </a:extLst>
              </p:cNvPr>
              <p:cNvSpPr txBox="1">
                <a:spLocks noRot="1" noChangeAspect="1" noMove="1" noResize="1" noEditPoints="1" noAdjustHandles="1" noChangeArrowheads="1" noChangeShapeType="1" noTextEdit="1"/>
              </p:cNvSpPr>
              <p:nvPr/>
            </p:nvSpPr>
            <p:spPr>
              <a:xfrm>
                <a:off x="2811874" y="4917982"/>
                <a:ext cx="593047" cy="276999"/>
              </a:xfrm>
              <a:prstGeom prst="rect">
                <a:avLst/>
              </a:prstGeom>
              <a:blipFill>
                <a:blip r:embed="rId5"/>
                <a:stretch>
                  <a:fillRect l="-4167" t="-8696" r="-4167"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BC63193-1E11-AE4B-B175-1A914F71F05B}"/>
                  </a:ext>
                </a:extLst>
              </p:cNvPr>
              <p:cNvSpPr txBox="1"/>
              <p:nvPr/>
            </p:nvSpPr>
            <p:spPr>
              <a:xfrm>
                <a:off x="767363" y="5067634"/>
                <a:ext cx="6539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𝑛</m:t>
                      </m:r>
                    </m:oMath>
                  </m:oMathPara>
                </a14:m>
                <a:endParaRPr lang="en-US" dirty="0"/>
              </a:p>
            </p:txBody>
          </p:sp>
        </mc:Choice>
        <mc:Fallback xmlns="">
          <p:sp>
            <p:nvSpPr>
              <p:cNvPr id="13" name="TextBox 12">
                <a:extLst>
                  <a:ext uri="{FF2B5EF4-FFF2-40B4-BE49-F238E27FC236}">
                    <a16:creationId xmlns:a16="http://schemas.microsoft.com/office/drawing/2014/main" id="{8BC63193-1E11-AE4B-B175-1A914F71F05B}"/>
                  </a:ext>
                </a:extLst>
              </p:cNvPr>
              <p:cNvSpPr txBox="1">
                <a:spLocks noRot="1" noChangeAspect="1" noMove="1" noResize="1" noEditPoints="1" noAdjustHandles="1" noChangeArrowheads="1" noChangeShapeType="1" noTextEdit="1"/>
              </p:cNvSpPr>
              <p:nvPr/>
            </p:nvSpPr>
            <p:spPr>
              <a:xfrm>
                <a:off x="767363" y="5067634"/>
                <a:ext cx="653962" cy="276999"/>
              </a:xfrm>
              <a:prstGeom prst="rect">
                <a:avLst/>
              </a:prstGeom>
              <a:blipFill>
                <a:blip r:embed="rId6"/>
                <a:stretch>
                  <a:fillRect l="-3846" t="-8696" r="-3846" b="-30435"/>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1D2667CF-13B1-AA4E-92F2-BB53B1FBCD3F}"/>
              </a:ext>
            </a:extLst>
          </p:cNvPr>
          <p:cNvCxnSpPr>
            <a:cxnSpLocks/>
          </p:cNvCxnSpPr>
          <p:nvPr/>
        </p:nvCxnSpPr>
        <p:spPr>
          <a:xfrm flipH="1">
            <a:off x="2139117" y="4698682"/>
            <a:ext cx="70683" cy="368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954A30F-36B3-564B-B254-63032267DDE4}"/>
              </a:ext>
            </a:extLst>
          </p:cNvPr>
          <p:cNvCxnSpPr>
            <a:cxnSpLocks/>
          </p:cNvCxnSpPr>
          <p:nvPr/>
        </p:nvCxnSpPr>
        <p:spPr>
          <a:xfrm>
            <a:off x="2582167" y="4553770"/>
            <a:ext cx="369521" cy="329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28E587F7-09A6-B74F-B356-3E24CE6E9923}"/>
                  </a:ext>
                </a:extLst>
              </p:cNvPr>
              <p:cNvSpPr/>
              <p:nvPr/>
            </p:nvSpPr>
            <p:spPr>
              <a:xfrm>
                <a:off x="4800600" y="5768578"/>
                <a:ext cx="112325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𝑉</m:t>
                      </m:r>
                    </m:oMath>
                  </m:oMathPara>
                </a14:m>
                <a:endParaRPr lang="en-US" dirty="0"/>
              </a:p>
            </p:txBody>
          </p:sp>
        </mc:Choice>
        <mc:Fallback xmlns="">
          <p:sp>
            <p:nvSpPr>
              <p:cNvPr id="23" name="Rectangle 22">
                <a:extLst>
                  <a:ext uri="{FF2B5EF4-FFF2-40B4-BE49-F238E27FC236}">
                    <a16:creationId xmlns:a16="http://schemas.microsoft.com/office/drawing/2014/main" id="{28E587F7-09A6-B74F-B356-3E24CE6E9923}"/>
                  </a:ext>
                </a:extLst>
              </p:cNvPr>
              <p:cNvSpPr>
                <a:spLocks noRot="1" noChangeAspect="1" noMove="1" noResize="1" noEditPoints="1" noAdjustHandles="1" noChangeArrowheads="1" noChangeShapeType="1" noTextEdit="1"/>
              </p:cNvSpPr>
              <p:nvPr/>
            </p:nvSpPr>
            <p:spPr>
              <a:xfrm>
                <a:off x="4800600" y="5768578"/>
                <a:ext cx="1123256" cy="369332"/>
              </a:xfrm>
              <a:prstGeom prst="rect">
                <a:avLst/>
              </a:prstGeom>
              <a:blipFill>
                <a:blip r:embed="rId7"/>
                <a:stretch>
                  <a:fillRect b="-13333"/>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8731F1F9-7CB4-BC4F-B22F-DC659DCCBE8A}"/>
              </a:ext>
            </a:extLst>
          </p:cNvPr>
          <p:cNvCxnSpPr>
            <a:cxnSpLocks/>
          </p:cNvCxnSpPr>
          <p:nvPr/>
        </p:nvCxnSpPr>
        <p:spPr>
          <a:xfrm flipH="1">
            <a:off x="4465903" y="6065460"/>
            <a:ext cx="462851" cy="254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CFA06D7-5EA8-B940-B993-A17A48CEA6E9}"/>
                  </a:ext>
                </a:extLst>
              </p:cNvPr>
              <p:cNvSpPr txBox="1"/>
              <p:nvPr/>
            </p:nvSpPr>
            <p:spPr>
              <a:xfrm>
                <a:off x="5098341" y="6413348"/>
                <a:ext cx="6539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𝑛</m:t>
                      </m:r>
                    </m:oMath>
                  </m:oMathPara>
                </a14:m>
                <a:endParaRPr lang="en-US" dirty="0"/>
              </a:p>
            </p:txBody>
          </p:sp>
        </mc:Choice>
        <mc:Fallback xmlns="">
          <p:sp>
            <p:nvSpPr>
              <p:cNvPr id="25" name="TextBox 24">
                <a:extLst>
                  <a:ext uri="{FF2B5EF4-FFF2-40B4-BE49-F238E27FC236}">
                    <a16:creationId xmlns:a16="http://schemas.microsoft.com/office/drawing/2014/main" id="{0CFA06D7-5EA8-B940-B993-A17A48CEA6E9}"/>
                  </a:ext>
                </a:extLst>
              </p:cNvPr>
              <p:cNvSpPr txBox="1">
                <a:spLocks noRot="1" noChangeAspect="1" noMove="1" noResize="1" noEditPoints="1" noAdjustHandles="1" noChangeArrowheads="1" noChangeShapeType="1" noTextEdit="1"/>
              </p:cNvSpPr>
              <p:nvPr/>
            </p:nvSpPr>
            <p:spPr>
              <a:xfrm>
                <a:off x="5098341" y="6413348"/>
                <a:ext cx="653962" cy="276999"/>
              </a:xfrm>
              <a:prstGeom prst="rect">
                <a:avLst/>
              </a:prstGeom>
              <a:blipFill>
                <a:blip r:embed="rId8"/>
                <a:stretch>
                  <a:fillRect l="-3774" t="-8696" r="-3774"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35F1B32-B0AE-5642-B673-6438DEBF8154}"/>
                  </a:ext>
                </a:extLst>
              </p:cNvPr>
              <p:cNvSpPr txBox="1"/>
              <p:nvPr/>
            </p:nvSpPr>
            <p:spPr>
              <a:xfrm>
                <a:off x="6016834" y="6321342"/>
                <a:ext cx="5893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𝑘</m:t>
                      </m:r>
                    </m:oMath>
                  </m:oMathPara>
                </a14:m>
                <a:endParaRPr lang="en-US" dirty="0"/>
              </a:p>
            </p:txBody>
          </p:sp>
        </mc:Choice>
        <mc:Fallback xmlns="">
          <p:sp>
            <p:nvSpPr>
              <p:cNvPr id="26" name="TextBox 25">
                <a:extLst>
                  <a:ext uri="{FF2B5EF4-FFF2-40B4-BE49-F238E27FC236}">
                    <a16:creationId xmlns:a16="http://schemas.microsoft.com/office/drawing/2014/main" id="{A35F1B32-B0AE-5642-B673-6438DEBF8154}"/>
                  </a:ext>
                </a:extLst>
              </p:cNvPr>
              <p:cNvSpPr txBox="1">
                <a:spLocks noRot="1" noChangeAspect="1" noMove="1" noResize="1" noEditPoints="1" noAdjustHandles="1" noChangeArrowheads="1" noChangeShapeType="1" noTextEdit="1"/>
              </p:cNvSpPr>
              <p:nvPr/>
            </p:nvSpPr>
            <p:spPr>
              <a:xfrm>
                <a:off x="6016834" y="6321342"/>
                <a:ext cx="589392" cy="276999"/>
              </a:xfrm>
              <a:prstGeom prst="rect">
                <a:avLst/>
              </a:prstGeom>
              <a:blipFill>
                <a:blip r:embed="rId9"/>
                <a:stretch>
                  <a:fillRect l="-4255" t="-13043" r="-8511"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C81A22C-06BF-E64A-92B3-95307DD9AB23}"/>
                  </a:ext>
                </a:extLst>
              </p:cNvPr>
              <p:cNvSpPr txBox="1"/>
              <p:nvPr/>
            </p:nvSpPr>
            <p:spPr>
              <a:xfrm>
                <a:off x="3815597" y="6319834"/>
                <a:ext cx="6503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𝑘</m:t>
                      </m:r>
                    </m:oMath>
                  </m:oMathPara>
                </a14:m>
                <a:endParaRPr lang="en-US" dirty="0"/>
              </a:p>
            </p:txBody>
          </p:sp>
        </mc:Choice>
        <mc:Fallback xmlns="">
          <p:sp>
            <p:nvSpPr>
              <p:cNvPr id="27" name="TextBox 26">
                <a:extLst>
                  <a:ext uri="{FF2B5EF4-FFF2-40B4-BE49-F238E27FC236}">
                    <a16:creationId xmlns:a16="http://schemas.microsoft.com/office/drawing/2014/main" id="{3C81A22C-06BF-E64A-92B3-95307DD9AB23}"/>
                  </a:ext>
                </a:extLst>
              </p:cNvPr>
              <p:cNvSpPr txBox="1">
                <a:spLocks noRot="1" noChangeAspect="1" noMove="1" noResize="1" noEditPoints="1" noAdjustHandles="1" noChangeArrowheads="1" noChangeShapeType="1" noTextEdit="1"/>
              </p:cNvSpPr>
              <p:nvPr/>
            </p:nvSpPr>
            <p:spPr>
              <a:xfrm>
                <a:off x="3815597" y="6319834"/>
                <a:ext cx="650306" cy="276999"/>
              </a:xfrm>
              <a:prstGeom prst="rect">
                <a:avLst/>
              </a:prstGeom>
              <a:blipFill>
                <a:blip r:embed="rId10"/>
                <a:stretch>
                  <a:fillRect l="-3846" t="-13636" r="-5769" b="-36364"/>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89B2FA41-614D-704C-9EE9-7187BD2BD2E8}"/>
              </a:ext>
            </a:extLst>
          </p:cNvPr>
          <p:cNvCxnSpPr>
            <a:cxnSpLocks/>
          </p:cNvCxnSpPr>
          <p:nvPr/>
        </p:nvCxnSpPr>
        <p:spPr>
          <a:xfrm flipH="1">
            <a:off x="5417088" y="6044396"/>
            <a:ext cx="70683" cy="368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702FDA2-CC19-AB45-9404-D5DC9342372E}"/>
              </a:ext>
            </a:extLst>
          </p:cNvPr>
          <p:cNvCxnSpPr>
            <a:cxnSpLocks/>
          </p:cNvCxnSpPr>
          <p:nvPr/>
        </p:nvCxnSpPr>
        <p:spPr>
          <a:xfrm>
            <a:off x="5806518" y="6014817"/>
            <a:ext cx="369521" cy="329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08518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Box 148">
            <a:extLst>
              <a:ext uri="{FF2B5EF4-FFF2-40B4-BE49-F238E27FC236}">
                <a16:creationId xmlns:a16="http://schemas.microsoft.com/office/drawing/2014/main" id="{5D317428-7EB8-B14A-890C-EE1167A3CCEA}"/>
              </a:ext>
            </a:extLst>
          </p:cNvPr>
          <p:cNvSpPr txBox="1">
            <a:spLocks noChangeArrowheads="1"/>
          </p:cNvSpPr>
          <p:nvPr/>
        </p:nvSpPr>
        <p:spPr bwMode="auto">
          <a:xfrm>
            <a:off x="351367" y="245293"/>
            <a:ext cx="818303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algn="ctr" eaLnBrk="0" fontAlgn="base" hangingPunct="0">
              <a:spcBef>
                <a:spcPct val="0"/>
              </a:spcBef>
              <a:spcAft>
                <a:spcPct val="0"/>
              </a:spcAft>
              <a:defRPr sz="3200">
                <a:solidFill>
                  <a:schemeClr val="tx1"/>
                </a:solidFill>
                <a:latin typeface="Arial" charset="0"/>
              </a:defRPr>
            </a:lvl6pPr>
            <a:lvl7pPr marL="2971800" indent="-228600" algn="ctr" eaLnBrk="0" fontAlgn="base" hangingPunct="0">
              <a:spcBef>
                <a:spcPct val="0"/>
              </a:spcBef>
              <a:spcAft>
                <a:spcPct val="0"/>
              </a:spcAft>
              <a:defRPr sz="3200">
                <a:solidFill>
                  <a:schemeClr val="tx1"/>
                </a:solidFill>
                <a:latin typeface="Arial" charset="0"/>
              </a:defRPr>
            </a:lvl7pPr>
            <a:lvl8pPr marL="3429000" indent="-228600" algn="ctr" eaLnBrk="0" fontAlgn="base" hangingPunct="0">
              <a:spcBef>
                <a:spcPct val="0"/>
              </a:spcBef>
              <a:spcAft>
                <a:spcPct val="0"/>
              </a:spcAft>
              <a:defRPr sz="3200">
                <a:solidFill>
                  <a:schemeClr val="tx1"/>
                </a:solidFill>
                <a:latin typeface="Arial" charset="0"/>
              </a:defRPr>
            </a:lvl8pPr>
            <a:lvl9pPr marL="3886200" indent="-228600" algn="ctr" eaLnBrk="0" fontAlgn="base" hangingPunct="0">
              <a:spcBef>
                <a:spcPct val="0"/>
              </a:spcBef>
              <a:spcAft>
                <a:spcPct val="0"/>
              </a:spcAft>
              <a:defRPr sz="3200">
                <a:solidFill>
                  <a:schemeClr val="tx1"/>
                </a:solidFill>
                <a:latin typeface="Arial" charset="0"/>
              </a:defRPr>
            </a:lvl9pPr>
          </a:lstStyle>
          <a:p>
            <a:pPr algn="l" eaLnBrk="1" hangingPunct="1">
              <a:spcBef>
                <a:spcPct val="50000"/>
              </a:spcBef>
            </a:pPr>
            <a:r>
              <a:rPr lang="en-US" sz="3000" dirty="0">
                <a:solidFill>
                  <a:schemeClr val="tx2"/>
                </a:solidFill>
                <a:latin typeface="+mj-lt"/>
                <a:ea typeface="+mj-ea"/>
                <a:cs typeface="+mj-cs"/>
              </a:rPr>
              <a:t>Iris dataset</a:t>
            </a:r>
          </a:p>
        </p:txBody>
      </p:sp>
      <p:pic>
        <p:nvPicPr>
          <p:cNvPr id="2" name="Picture 1">
            <a:extLst>
              <a:ext uri="{FF2B5EF4-FFF2-40B4-BE49-F238E27FC236}">
                <a16:creationId xmlns:a16="http://schemas.microsoft.com/office/drawing/2014/main" id="{DA23E58E-F3A5-8541-8B71-72716D0D1ACB}"/>
              </a:ext>
            </a:extLst>
          </p:cNvPr>
          <p:cNvPicPr>
            <a:picLocks noChangeAspect="1"/>
          </p:cNvPicPr>
          <p:nvPr/>
        </p:nvPicPr>
        <p:blipFill>
          <a:blip r:embed="rId2"/>
          <a:stretch>
            <a:fillRect/>
          </a:stretch>
        </p:blipFill>
        <p:spPr>
          <a:xfrm>
            <a:off x="4405299" y="245293"/>
            <a:ext cx="4152900" cy="2108200"/>
          </a:xfrm>
          <a:prstGeom prst="rect">
            <a:avLst/>
          </a:prstGeom>
        </p:spPr>
      </p:pic>
      <p:sp>
        <p:nvSpPr>
          <p:cNvPr id="21" name="Rectangle 20">
            <a:extLst>
              <a:ext uri="{FF2B5EF4-FFF2-40B4-BE49-F238E27FC236}">
                <a16:creationId xmlns:a16="http://schemas.microsoft.com/office/drawing/2014/main" id="{F72ECFDA-DE68-6642-AEBE-E65A0BD353FF}"/>
              </a:ext>
            </a:extLst>
          </p:cNvPr>
          <p:cNvSpPr/>
          <p:nvPr/>
        </p:nvSpPr>
        <p:spPr>
          <a:xfrm>
            <a:off x="251883" y="1981200"/>
            <a:ext cx="8382000" cy="5355312"/>
          </a:xfrm>
          <a:prstGeom prst="rect">
            <a:avLst/>
          </a:prstGeom>
        </p:spPr>
        <p:txBody>
          <a:bodyPr wrap="square">
            <a:spAutoFit/>
          </a:bodyPr>
          <a:lstStyle/>
          <a:p>
            <a:pPr marL="342900" indent="-342900">
              <a:buAutoNum type="arabicParenR"/>
            </a:pPr>
            <a:r>
              <a:rPr lang="en-US" dirty="0">
                <a:latin typeface="Atlas Grotesk"/>
              </a:rPr>
              <a:t>Shift the dataset to zero mean:</a:t>
            </a:r>
          </a:p>
          <a:p>
            <a:pPr marL="342900" indent="-342900">
              <a:buAutoNum type="arabicParenR"/>
            </a:pPr>
            <a:endParaRPr lang="en-US" dirty="0">
              <a:latin typeface="Atlas Grotesk"/>
            </a:endParaRPr>
          </a:p>
          <a:p>
            <a:pPr marL="342900" indent="-342900">
              <a:buAutoNum type="arabicParenR"/>
            </a:pPr>
            <a:endParaRPr lang="en-US" dirty="0">
              <a:latin typeface="Atlas Grotesk"/>
            </a:endParaRPr>
          </a:p>
          <a:p>
            <a:pPr marL="342900" indent="-342900">
              <a:buAutoNum type="arabicParenR"/>
            </a:pPr>
            <a:endParaRPr lang="en-US" dirty="0">
              <a:latin typeface="Atlas Grotesk"/>
            </a:endParaRPr>
          </a:p>
          <a:p>
            <a:pPr marL="342900" indent="-342900">
              <a:buAutoNum type="arabicParenR"/>
            </a:pPr>
            <a:endParaRPr lang="en-US" dirty="0">
              <a:latin typeface="Atlas Grotesk"/>
            </a:endParaRPr>
          </a:p>
          <a:p>
            <a:r>
              <a:rPr lang="en-US" dirty="0">
                <a:latin typeface="Atlas Grotesk"/>
              </a:rPr>
              <a:t>Optional (modeling choice!): decide whether or not to standardize. If you want to standardize, divide each observation in a column by that column’s standard deviation.</a:t>
            </a:r>
          </a:p>
          <a:p>
            <a:pPr marL="342900" indent="-342900">
              <a:buAutoNum type="arabicParenR"/>
            </a:pPr>
            <a:endParaRPr lang="en-US" dirty="0">
              <a:latin typeface="Atlas Grotesk"/>
            </a:endParaRPr>
          </a:p>
          <a:p>
            <a:endParaRPr lang="en-US" dirty="0">
              <a:latin typeface="Atlas Grotesk"/>
            </a:endParaRPr>
          </a:p>
          <a:p>
            <a:pPr marL="342900" indent="-342900">
              <a:buAutoNum type="arabicParenR"/>
            </a:pPr>
            <a:endParaRPr lang="en-US" dirty="0">
              <a:latin typeface="Atlas Grotesk"/>
            </a:endParaRPr>
          </a:p>
          <a:p>
            <a:r>
              <a:rPr lang="en-US" dirty="0">
                <a:latin typeface="Atlas Grotesk"/>
              </a:rPr>
              <a:t>In this new dataset Z each feature has mean zero and standard deviation 1.</a:t>
            </a:r>
          </a:p>
          <a:p>
            <a:endParaRPr lang="en-US" dirty="0">
              <a:latin typeface="Atlas Grotesk"/>
            </a:endParaRPr>
          </a:p>
          <a:p>
            <a:r>
              <a:rPr lang="en-US" dirty="0">
                <a:latin typeface="Atlas Grotesk"/>
              </a:rPr>
              <a:t>This decision depends on the problem you are solving. If some variables have a large variance and some small, since PCA maximizes the variance, it will weight more the features with large variance.  If you want your PCA to be independent of the variance, standardizing the features will do that. </a:t>
            </a:r>
          </a:p>
          <a:p>
            <a:endParaRPr lang="en-US" dirty="0">
              <a:latin typeface="Atlas Grotesk"/>
            </a:endParaRPr>
          </a:p>
          <a:p>
            <a:endParaRPr lang="en-US" dirty="0">
              <a:latin typeface="Atlas Grotesk"/>
            </a:endParaRPr>
          </a:p>
          <a:p>
            <a:pPr marL="342900" indent="-342900">
              <a:buAutoNum type="arabicParenR"/>
            </a:pPr>
            <a:endParaRPr lang="en-US" dirty="0">
              <a:latin typeface="Atlas Grotesk"/>
            </a:endParaRPr>
          </a:p>
        </p:txBody>
      </p:sp>
      <p:pic>
        <p:nvPicPr>
          <p:cNvPr id="5" name="Picture 4">
            <a:extLst>
              <a:ext uri="{FF2B5EF4-FFF2-40B4-BE49-F238E27FC236}">
                <a16:creationId xmlns:a16="http://schemas.microsoft.com/office/drawing/2014/main" id="{795CC65A-43F0-2A4F-8782-073E9952244A}"/>
              </a:ext>
            </a:extLst>
          </p:cNvPr>
          <p:cNvPicPr>
            <a:picLocks noChangeAspect="1"/>
          </p:cNvPicPr>
          <p:nvPr/>
        </p:nvPicPr>
        <p:blipFill>
          <a:blip r:embed="rId3"/>
          <a:stretch>
            <a:fillRect/>
          </a:stretch>
        </p:blipFill>
        <p:spPr>
          <a:xfrm>
            <a:off x="533400" y="2667173"/>
            <a:ext cx="4076700" cy="317500"/>
          </a:xfrm>
          <a:prstGeom prst="rect">
            <a:avLst/>
          </a:prstGeom>
        </p:spPr>
      </p:pic>
      <p:pic>
        <p:nvPicPr>
          <p:cNvPr id="6" name="Picture 5">
            <a:extLst>
              <a:ext uri="{FF2B5EF4-FFF2-40B4-BE49-F238E27FC236}">
                <a16:creationId xmlns:a16="http://schemas.microsoft.com/office/drawing/2014/main" id="{3B69D0FC-FE46-534F-A0AB-8F14F56C3AAE}"/>
              </a:ext>
            </a:extLst>
          </p:cNvPr>
          <p:cNvPicPr>
            <a:picLocks noChangeAspect="1"/>
          </p:cNvPicPr>
          <p:nvPr/>
        </p:nvPicPr>
        <p:blipFill>
          <a:blip r:embed="rId4"/>
          <a:stretch>
            <a:fillRect/>
          </a:stretch>
        </p:blipFill>
        <p:spPr>
          <a:xfrm>
            <a:off x="533400" y="4144280"/>
            <a:ext cx="2882900" cy="444500"/>
          </a:xfrm>
          <a:prstGeom prst="rect">
            <a:avLst/>
          </a:prstGeom>
        </p:spPr>
      </p:pic>
    </p:spTree>
    <p:extLst>
      <p:ext uri="{BB962C8B-B14F-4D97-AF65-F5344CB8AC3E}">
        <p14:creationId xmlns:p14="http://schemas.microsoft.com/office/powerpoint/2010/main" val="1974272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48"/>
          <p:cNvSpPr txBox="1">
            <a:spLocks noChangeArrowheads="1"/>
          </p:cNvSpPr>
          <p:nvPr/>
        </p:nvSpPr>
        <p:spPr bwMode="auto">
          <a:xfrm>
            <a:off x="351367" y="245293"/>
            <a:ext cx="818303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algn="ctr" eaLnBrk="0" fontAlgn="base" hangingPunct="0">
              <a:spcBef>
                <a:spcPct val="0"/>
              </a:spcBef>
              <a:spcAft>
                <a:spcPct val="0"/>
              </a:spcAft>
              <a:defRPr sz="3200">
                <a:solidFill>
                  <a:schemeClr val="tx1"/>
                </a:solidFill>
                <a:latin typeface="Arial" charset="0"/>
              </a:defRPr>
            </a:lvl6pPr>
            <a:lvl7pPr marL="2971800" indent="-228600" algn="ctr" eaLnBrk="0" fontAlgn="base" hangingPunct="0">
              <a:spcBef>
                <a:spcPct val="0"/>
              </a:spcBef>
              <a:spcAft>
                <a:spcPct val="0"/>
              </a:spcAft>
              <a:defRPr sz="3200">
                <a:solidFill>
                  <a:schemeClr val="tx1"/>
                </a:solidFill>
                <a:latin typeface="Arial" charset="0"/>
              </a:defRPr>
            </a:lvl7pPr>
            <a:lvl8pPr marL="3429000" indent="-228600" algn="ctr" eaLnBrk="0" fontAlgn="base" hangingPunct="0">
              <a:spcBef>
                <a:spcPct val="0"/>
              </a:spcBef>
              <a:spcAft>
                <a:spcPct val="0"/>
              </a:spcAft>
              <a:defRPr sz="3200">
                <a:solidFill>
                  <a:schemeClr val="tx1"/>
                </a:solidFill>
                <a:latin typeface="Arial" charset="0"/>
              </a:defRPr>
            </a:lvl8pPr>
            <a:lvl9pPr marL="3886200" indent="-228600" algn="ctr" eaLnBrk="0" fontAlgn="base" hangingPunct="0">
              <a:spcBef>
                <a:spcPct val="0"/>
              </a:spcBef>
              <a:spcAft>
                <a:spcPct val="0"/>
              </a:spcAft>
              <a:defRPr sz="3200">
                <a:solidFill>
                  <a:schemeClr val="tx1"/>
                </a:solidFill>
                <a:latin typeface="Arial" charset="0"/>
              </a:defRPr>
            </a:lvl9pPr>
          </a:lstStyle>
          <a:p>
            <a:pPr algn="l" eaLnBrk="1" hangingPunct="1">
              <a:spcBef>
                <a:spcPct val="50000"/>
              </a:spcBef>
            </a:pPr>
            <a:r>
              <a:rPr lang="en-US" sz="3000" dirty="0">
                <a:solidFill>
                  <a:schemeClr val="tx2"/>
                </a:solidFill>
                <a:latin typeface="+mj-lt"/>
                <a:ea typeface="+mj-ea"/>
                <a:cs typeface="+mj-cs"/>
              </a:rPr>
              <a:t>How can we focus in just a few of the variables?</a:t>
            </a:r>
          </a:p>
        </p:txBody>
      </p:sp>
      <p:sp>
        <p:nvSpPr>
          <p:cNvPr id="2" name="Rectangle 1">
            <a:extLst>
              <a:ext uri="{FF2B5EF4-FFF2-40B4-BE49-F238E27FC236}">
                <a16:creationId xmlns:a16="http://schemas.microsoft.com/office/drawing/2014/main" id="{66AF7E10-21FB-5C47-90DF-03F822C05208}"/>
              </a:ext>
            </a:extLst>
          </p:cNvPr>
          <p:cNvSpPr/>
          <p:nvPr/>
        </p:nvSpPr>
        <p:spPr>
          <a:xfrm>
            <a:off x="377087" y="1017185"/>
            <a:ext cx="6019800" cy="707886"/>
          </a:xfrm>
          <a:prstGeom prst="rect">
            <a:avLst/>
          </a:prstGeom>
        </p:spPr>
        <p:txBody>
          <a:bodyPr wrap="square">
            <a:spAutoFit/>
          </a:bodyPr>
          <a:lstStyle/>
          <a:p>
            <a:r>
              <a:rPr lang="en-US" sz="2000" b="1" dirty="0">
                <a:latin typeface="medium-content-serif-font"/>
              </a:rPr>
              <a:t>We want to reduce the dimension of the feature space, Let’s try to reduce to one dimension:</a:t>
            </a:r>
            <a:endParaRPr lang="en-US" sz="2000" b="1" dirty="0"/>
          </a:p>
        </p:txBody>
      </p:sp>
      <p:sp>
        <p:nvSpPr>
          <p:cNvPr id="4" name="TextBox 3">
            <a:extLst>
              <a:ext uri="{FF2B5EF4-FFF2-40B4-BE49-F238E27FC236}">
                <a16:creationId xmlns:a16="http://schemas.microsoft.com/office/drawing/2014/main" id="{12E2B6FC-8B60-0B41-A268-1A070D83C8F2}"/>
              </a:ext>
            </a:extLst>
          </p:cNvPr>
          <p:cNvSpPr txBox="1"/>
          <p:nvPr/>
        </p:nvSpPr>
        <p:spPr>
          <a:xfrm>
            <a:off x="785375" y="5867400"/>
            <a:ext cx="7315016" cy="369332"/>
          </a:xfrm>
          <a:prstGeom prst="rect">
            <a:avLst/>
          </a:prstGeom>
          <a:noFill/>
        </p:spPr>
        <p:txBody>
          <a:bodyPr wrap="none" rtlCol="0">
            <a:spAutoFit/>
          </a:bodyPr>
          <a:lstStyle/>
          <a:p>
            <a:r>
              <a:rPr lang="en-US" b="1" dirty="0"/>
              <a:t>pc1: Principal component 1 - linear combination of the other 17 variables</a:t>
            </a:r>
          </a:p>
        </p:txBody>
      </p:sp>
      <p:pic>
        <p:nvPicPr>
          <p:cNvPr id="11" name="Picture 10">
            <a:extLst>
              <a:ext uri="{FF2B5EF4-FFF2-40B4-BE49-F238E27FC236}">
                <a16:creationId xmlns:a16="http://schemas.microsoft.com/office/drawing/2014/main" id="{EFAD2EDB-6E27-A643-9466-D2E1E3E38E7E}"/>
              </a:ext>
            </a:extLst>
          </p:cNvPr>
          <p:cNvPicPr>
            <a:picLocks noChangeAspect="1"/>
          </p:cNvPicPr>
          <p:nvPr/>
        </p:nvPicPr>
        <p:blipFill>
          <a:blip r:embed="rId3"/>
          <a:stretch>
            <a:fillRect/>
          </a:stretch>
        </p:blipFill>
        <p:spPr>
          <a:xfrm>
            <a:off x="1066800" y="1915256"/>
            <a:ext cx="6781800" cy="3917641"/>
          </a:xfrm>
          <a:prstGeom prst="rect">
            <a:avLst/>
          </a:prstGeom>
        </p:spPr>
      </p:pic>
    </p:spTree>
    <p:extLst>
      <p:ext uri="{BB962C8B-B14F-4D97-AF65-F5344CB8AC3E}">
        <p14:creationId xmlns:p14="http://schemas.microsoft.com/office/powerpoint/2010/main" val="21540634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48">
            <a:extLst>
              <a:ext uri="{FF2B5EF4-FFF2-40B4-BE49-F238E27FC236}">
                <a16:creationId xmlns:a16="http://schemas.microsoft.com/office/drawing/2014/main" id="{20161A72-43E8-2941-8A21-4BC7BF08201F}"/>
              </a:ext>
            </a:extLst>
          </p:cNvPr>
          <p:cNvSpPr txBox="1">
            <a:spLocks noChangeArrowheads="1"/>
          </p:cNvSpPr>
          <p:nvPr/>
        </p:nvSpPr>
        <p:spPr bwMode="auto">
          <a:xfrm>
            <a:off x="351367" y="245293"/>
            <a:ext cx="818303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algn="ctr" eaLnBrk="0" fontAlgn="base" hangingPunct="0">
              <a:spcBef>
                <a:spcPct val="0"/>
              </a:spcBef>
              <a:spcAft>
                <a:spcPct val="0"/>
              </a:spcAft>
              <a:defRPr sz="3200">
                <a:solidFill>
                  <a:schemeClr val="tx1"/>
                </a:solidFill>
                <a:latin typeface="Arial" charset="0"/>
              </a:defRPr>
            </a:lvl6pPr>
            <a:lvl7pPr marL="2971800" indent="-228600" algn="ctr" eaLnBrk="0" fontAlgn="base" hangingPunct="0">
              <a:spcBef>
                <a:spcPct val="0"/>
              </a:spcBef>
              <a:spcAft>
                <a:spcPct val="0"/>
              </a:spcAft>
              <a:defRPr sz="3200">
                <a:solidFill>
                  <a:schemeClr val="tx1"/>
                </a:solidFill>
                <a:latin typeface="Arial" charset="0"/>
              </a:defRPr>
            </a:lvl7pPr>
            <a:lvl8pPr marL="3429000" indent="-228600" algn="ctr" eaLnBrk="0" fontAlgn="base" hangingPunct="0">
              <a:spcBef>
                <a:spcPct val="0"/>
              </a:spcBef>
              <a:spcAft>
                <a:spcPct val="0"/>
              </a:spcAft>
              <a:defRPr sz="3200">
                <a:solidFill>
                  <a:schemeClr val="tx1"/>
                </a:solidFill>
                <a:latin typeface="Arial" charset="0"/>
              </a:defRPr>
            </a:lvl8pPr>
            <a:lvl9pPr marL="3886200" indent="-228600" algn="ctr" eaLnBrk="0" fontAlgn="base" hangingPunct="0">
              <a:spcBef>
                <a:spcPct val="0"/>
              </a:spcBef>
              <a:spcAft>
                <a:spcPct val="0"/>
              </a:spcAft>
              <a:defRPr sz="3200">
                <a:solidFill>
                  <a:schemeClr val="tx1"/>
                </a:solidFill>
                <a:latin typeface="Arial" charset="0"/>
              </a:defRPr>
            </a:lvl9pPr>
          </a:lstStyle>
          <a:p>
            <a:pPr algn="l" eaLnBrk="1" hangingPunct="1">
              <a:spcBef>
                <a:spcPct val="50000"/>
              </a:spcBef>
            </a:pPr>
            <a:r>
              <a:rPr lang="en-US" sz="3000" dirty="0">
                <a:solidFill>
                  <a:schemeClr val="tx2"/>
                </a:solidFill>
                <a:latin typeface="+mj-lt"/>
                <a:ea typeface="+mj-ea"/>
                <a:cs typeface="+mj-cs"/>
              </a:rPr>
              <a:t>Explained variance</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66BC6E7B-7F8E-8C46-8B33-4FAD5B5B746B}"/>
                  </a:ext>
                </a:extLst>
              </p:cNvPr>
              <p:cNvSpPr/>
              <p:nvPr/>
            </p:nvSpPr>
            <p:spPr>
              <a:xfrm>
                <a:off x="345791" y="886290"/>
                <a:ext cx="5814990" cy="923330"/>
              </a:xfrm>
              <a:prstGeom prst="rect">
                <a:avLst/>
              </a:prstGeom>
            </p:spPr>
            <p:txBody>
              <a:bodyPr wrap="none">
                <a:spAutoFit/>
              </a:bodyPr>
              <a:lstStyle/>
              <a:p>
                <a:r>
                  <a:rPr lang="en-US" dirty="0">
                    <a:latin typeface="Atlas Grotesk"/>
                  </a:rPr>
                  <a:t>2) Compute  SVD:  </a:t>
                </a:r>
                <a14:m>
                  <m:oMath xmlns:m="http://schemas.openxmlformats.org/officeDocument/2006/math">
                    <m:r>
                      <a:rPr lang="en-US" i="1">
                        <a:latin typeface="Cambria Math" panose="02040503050406030204" pitchFamily="18" charset="0"/>
                      </a:rPr>
                      <m:t>𝐴</m:t>
                    </m:r>
                    <m:r>
                      <a:rPr lang="en-US" b="1">
                        <a:latin typeface="Cambria Math" panose="02040503050406030204" pitchFamily="18" charset="0"/>
                      </a:rPr>
                      <m:t>=</m:t>
                    </m:r>
                    <m:r>
                      <a:rPr lang="en-US" i="1">
                        <a:latin typeface="Cambria Math" panose="02040503050406030204" pitchFamily="18" charset="0"/>
                      </a:rPr>
                      <m:t>𝑈</m:t>
                    </m:r>
                    <m:r>
                      <m:rPr>
                        <m:sty m:val="p"/>
                      </m:rPr>
                      <a:rPr lang="el-GR" i="1">
                        <a:latin typeface="Cambria Math" panose="02040503050406030204" pitchFamily="18" charset="0"/>
                        <a:ea typeface="Cambria Math" panose="02040503050406030204" pitchFamily="18" charset="0"/>
                      </a:rPr>
                      <m:t>Σ</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𝑇</m:t>
                        </m:r>
                      </m:sup>
                    </m:sSup>
                  </m:oMath>
                </a14:m>
                <a:endParaRPr lang="en-US" dirty="0">
                  <a:latin typeface="Atlas Grotesk"/>
                </a:endParaRPr>
              </a:p>
              <a:p>
                <a:r>
                  <a:rPr lang="en-US" dirty="0">
                    <a:latin typeface="Atlas Grotesk"/>
                  </a:rPr>
                  <a:t>3) Principal components: variances = singular values squared</a:t>
                </a:r>
              </a:p>
              <a:p>
                <a:endParaRPr lang="en-US" dirty="0"/>
              </a:p>
            </p:txBody>
          </p:sp>
        </mc:Choice>
        <mc:Fallback xmlns="">
          <p:sp>
            <p:nvSpPr>
              <p:cNvPr id="5" name="Rectangle 4">
                <a:extLst>
                  <a:ext uri="{FF2B5EF4-FFF2-40B4-BE49-F238E27FC236}">
                    <a16:creationId xmlns:a16="http://schemas.microsoft.com/office/drawing/2014/main" id="{66BC6E7B-7F8E-8C46-8B33-4FAD5B5B746B}"/>
                  </a:ext>
                </a:extLst>
              </p:cNvPr>
              <p:cNvSpPr>
                <a:spLocks noRot="1" noChangeAspect="1" noMove="1" noResize="1" noEditPoints="1" noAdjustHandles="1" noChangeArrowheads="1" noChangeShapeType="1" noTextEdit="1"/>
              </p:cNvSpPr>
              <p:nvPr/>
            </p:nvSpPr>
            <p:spPr>
              <a:xfrm>
                <a:off x="345791" y="886290"/>
                <a:ext cx="5814990" cy="923330"/>
              </a:xfrm>
              <a:prstGeom prst="rect">
                <a:avLst/>
              </a:prstGeom>
              <a:blipFill>
                <a:blip r:embed="rId2"/>
                <a:stretch>
                  <a:fillRect l="-654" t="-2740" r="-65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557FFD4-3899-A344-B87F-ADAC3133FA31}"/>
              </a:ext>
            </a:extLst>
          </p:cNvPr>
          <p:cNvPicPr>
            <a:picLocks noChangeAspect="1"/>
          </p:cNvPicPr>
          <p:nvPr/>
        </p:nvPicPr>
        <p:blipFill>
          <a:blip r:embed="rId3"/>
          <a:stretch>
            <a:fillRect/>
          </a:stretch>
        </p:blipFill>
        <p:spPr>
          <a:xfrm>
            <a:off x="330922" y="3721100"/>
            <a:ext cx="8064500" cy="2755900"/>
          </a:xfrm>
          <a:prstGeom prst="rect">
            <a:avLst/>
          </a:prstGeom>
        </p:spPr>
      </p:pic>
      <p:pic>
        <p:nvPicPr>
          <p:cNvPr id="7" name="Picture 6">
            <a:extLst>
              <a:ext uri="{FF2B5EF4-FFF2-40B4-BE49-F238E27FC236}">
                <a16:creationId xmlns:a16="http://schemas.microsoft.com/office/drawing/2014/main" id="{D675348F-0769-324A-BCCB-691A6458CC8F}"/>
              </a:ext>
            </a:extLst>
          </p:cNvPr>
          <p:cNvPicPr>
            <a:picLocks noChangeAspect="1"/>
          </p:cNvPicPr>
          <p:nvPr/>
        </p:nvPicPr>
        <p:blipFill>
          <a:blip r:embed="rId4"/>
          <a:stretch>
            <a:fillRect/>
          </a:stretch>
        </p:blipFill>
        <p:spPr>
          <a:xfrm>
            <a:off x="527824" y="1750594"/>
            <a:ext cx="4813300" cy="901700"/>
          </a:xfrm>
          <a:prstGeom prst="rect">
            <a:avLst/>
          </a:prstGeom>
        </p:spPr>
      </p:pic>
      <p:sp>
        <p:nvSpPr>
          <p:cNvPr id="8" name="Rectangle 7">
            <a:extLst>
              <a:ext uri="{FF2B5EF4-FFF2-40B4-BE49-F238E27FC236}">
                <a16:creationId xmlns:a16="http://schemas.microsoft.com/office/drawing/2014/main" id="{A11F5F37-2818-6040-8307-7422F06EA0C6}"/>
              </a:ext>
            </a:extLst>
          </p:cNvPr>
          <p:cNvSpPr/>
          <p:nvPr/>
        </p:nvSpPr>
        <p:spPr>
          <a:xfrm>
            <a:off x="360659" y="2885204"/>
            <a:ext cx="2051972" cy="369332"/>
          </a:xfrm>
          <a:prstGeom prst="rect">
            <a:avLst/>
          </a:prstGeom>
        </p:spPr>
        <p:txBody>
          <a:bodyPr wrap="none">
            <a:spAutoFit/>
          </a:bodyPr>
          <a:lstStyle/>
          <a:p>
            <a:r>
              <a:rPr lang="en-US" dirty="0">
                <a:latin typeface="Atlas Grotesk"/>
              </a:rPr>
              <a:t>Explained variance: </a:t>
            </a:r>
            <a:endParaRPr 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3F2E577-24D9-EF49-8C59-AA5D1C624404}"/>
                  </a:ext>
                </a:extLst>
              </p:cNvPr>
              <p:cNvSpPr txBox="1"/>
              <p:nvPr/>
            </p:nvSpPr>
            <p:spPr>
              <a:xfrm>
                <a:off x="2412631" y="2786939"/>
                <a:ext cx="2666371" cy="565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a:latin typeface="Cambria Math" panose="02040503050406030204" pitchFamily="18" charset="0"/>
                            </a:rPr>
                            <m:t>exp</m:t>
                          </m:r>
                          <m:r>
                            <a:rPr lang="en-US" i="1">
                              <a:latin typeface="Cambria Math" panose="02040503050406030204" pitchFamily="18" charset="0"/>
                            </a:rPr>
                            <m:t>𝑣𝑎𝑟</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𝑣𝑎𝑟𝑖𝑎𝑛𝑐𝑒</m:t>
                              </m:r>
                            </m:e>
                            <m:sub>
                              <m:r>
                                <a:rPr lang="en-US" i="1">
                                  <a:latin typeface="Cambria Math" panose="02040503050406030204" pitchFamily="18" charset="0"/>
                                </a:rPr>
                                <m:t>𝑖</m:t>
                              </m:r>
                            </m:sub>
                          </m:sSub>
                        </m:num>
                        <m:den>
                          <m:r>
                            <a:rPr lang="en-US" b="0" i="1" smtClean="0">
                              <a:latin typeface="Cambria Math" panose="02040503050406030204" pitchFamily="18" charset="0"/>
                            </a:rPr>
                            <m:t>𝑠𝑢𝑚</m:t>
                          </m:r>
                          <m:r>
                            <a:rPr lang="en-US" b="0" i="1" smtClean="0">
                              <a:latin typeface="Cambria Math" panose="02040503050406030204" pitchFamily="18" charset="0"/>
                            </a:rPr>
                            <m:t>(</m:t>
                          </m:r>
                          <m:r>
                            <a:rPr lang="en-US" b="0" i="1" smtClean="0">
                              <a:latin typeface="Cambria Math" panose="02040503050406030204" pitchFamily="18" charset="0"/>
                            </a:rPr>
                            <m:t>𝑣𝑎𝑟𝑖𝑎𝑛𝑐𝑒</m:t>
                          </m:r>
                          <m:r>
                            <a:rPr lang="en-US" b="0" i="1" smtClean="0">
                              <a:latin typeface="Cambria Math" panose="02040503050406030204" pitchFamily="18" charset="0"/>
                            </a:rPr>
                            <m:t>)</m:t>
                          </m:r>
                        </m:den>
                      </m:f>
                    </m:oMath>
                  </m:oMathPara>
                </a14:m>
                <a:endParaRPr lang="en-US" dirty="0"/>
              </a:p>
            </p:txBody>
          </p:sp>
        </mc:Choice>
        <mc:Fallback xmlns="">
          <p:sp>
            <p:nvSpPr>
              <p:cNvPr id="9" name="TextBox 8">
                <a:extLst>
                  <a:ext uri="{FF2B5EF4-FFF2-40B4-BE49-F238E27FC236}">
                    <a16:creationId xmlns:a16="http://schemas.microsoft.com/office/drawing/2014/main" id="{33F2E577-24D9-EF49-8C59-AA5D1C624404}"/>
                  </a:ext>
                </a:extLst>
              </p:cNvPr>
              <p:cNvSpPr txBox="1">
                <a:spLocks noRot="1" noChangeAspect="1" noMove="1" noResize="1" noEditPoints="1" noAdjustHandles="1" noChangeArrowheads="1" noChangeShapeType="1" noTextEdit="1"/>
              </p:cNvSpPr>
              <p:nvPr/>
            </p:nvSpPr>
            <p:spPr>
              <a:xfrm>
                <a:off x="2412631" y="2786939"/>
                <a:ext cx="2666371" cy="565861"/>
              </a:xfrm>
              <a:prstGeom prst="rect">
                <a:avLst/>
              </a:prstGeom>
              <a:blipFill>
                <a:blip r:embed="rId5"/>
                <a:stretch>
                  <a:fillRect l="-1422" r="-237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5ED88171-CF9F-E64E-A37B-E9175F490C95}"/>
                  </a:ext>
                </a:extLst>
              </p:cNvPr>
              <p:cNvSpPr/>
              <p:nvPr/>
            </p:nvSpPr>
            <p:spPr>
              <a:xfrm>
                <a:off x="4800601" y="4952002"/>
                <a:ext cx="4191000" cy="1477328"/>
              </a:xfrm>
              <a:prstGeom prst="rect">
                <a:avLst/>
              </a:prstGeom>
            </p:spPr>
            <p:txBody>
              <a:bodyPr wrap="square">
                <a:spAutoFit/>
              </a:bodyPr>
              <a:lstStyle/>
              <a:p>
                <a:r>
                  <a:rPr lang="en-US" dirty="0"/>
                  <a:t>What is the adequate value for k?</a:t>
                </a:r>
              </a:p>
              <a:p>
                <a:endParaRPr lang="en-US" dirty="0"/>
              </a:p>
              <a:p>
                <a:r>
                  <a:rPr lang="en-US" dirty="0"/>
                  <a:t>Note that the first two principal components account for about 96% of the variance. It makes sense here to make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=2</m:t>
                    </m:r>
                  </m:oMath>
                </a14:m>
                <a:endParaRPr lang="en-US" dirty="0"/>
              </a:p>
            </p:txBody>
          </p:sp>
        </mc:Choice>
        <mc:Fallback xmlns="">
          <p:sp>
            <p:nvSpPr>
              <p:cNvPr id="10" name="Rectangle 9">
                <a:extLst>
                  <a:ext uri="{FF2B5EF4-FFF2-40B4-BE49-F238E27FC236}">
                    <a16:creationId xmlns:a16="http://schemas.microsoft.com/office/drawing/2014/main" id="{5ED88171-CF9F-E64E-A37B-E9175F490C95}"/>
                  </a:ext>
                </a:extLst>
              </p:cNvPr>
              <p:cNvSpPr>
                <a:spLocks noRot="1" noChangeAspect="1" noMove="1" noResize="1" noEditPoints="1" noAdjustHandles="1" noChangeArrowheads="1" noChangeShapeType="1" noTextEdit="1"/>
              </p:cNvSpPr>
              <p:nvPr/>
            </p:nvSpPr>
            <p:spPr>
              <a:xfrm>
                <a:off x="4800601" y="4952002"/>
                <a:ext cx="4191000" cy="1477328"/>
              </a:xfrm>
              <a:prstGeom prst="rect">
                <a:avLst/>
              </a:prstGeom>
              <a:blipFill>
                <a:blip r:embed="rId6"/>
                <a:stretch>
                  <a:fillRect l="-1208" t="-1709" r="-302" b="-5128"/>
                </a:stretch>
              </a:blipFill>
            </p:spPr>
            <p:txBody>
              <a:bodyPr/>
              <a:lstStyle/>
              <a:p>
                <a:r>
                  <a:rPr lang="en-US">
                    <a:noFill/>
                  </a:rPr>
                  <a:t> </a:t>
                </a:r>
              </a:p>
            </p:txBody>
          </p:sp>
        </mc:Fallback>
      </mc:AlternateContent>
    </p:spTree>
    <p:extLst>
      <p:ext uri="{BB962C8B-B14F-4D97-AF65-F5344CB8AC3E}">
        <p14:creationId xmlns:p14="http://schemas.microsoft.com/office/powerpoint/2010/main" val="28188157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C05208-9AE3-6A41-BFB6-5A3F3A1E02A2}"/>
              </a:ext>
            </a:extLst>
          </p:cNvPr>
          <p:cNvPicPr>
            <a:picLocks noChangeAspect="1"/>
          </p:cNvPicPr>
          <p:nvPr/>
        </p:nvPicPr>
        <p:blipFill rotWithShape="1">
          <a:blip r:embed="rId2"/>
          <a:srcRect l="4616" r="11368"/>
          <a:stretch/>
        </p:blipFill>
        <p:spPr>
          <a:xfrm>
            <a:off x="533400" y="914400"/>
            <a:ext cx="8285018" cy="5257800"/>
          </a:xfrm>
          <a:prstGeom prst="rect">
            <a:avLst/>
          </a:prstGeom>
        </p:spPr>
      </p:pic>
    </p:spTree>
    <p:extLst>
      <p:ext uri="{BB962C8B-B14F-4D97-AF65-F5344CB8AC3E}">
        <p14:creationId xmlns:p14="http://schemas.microsoft.com/office/powerpoint/2010/main" val="19151070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DE3B50C-3947-D748-BD78-1F2E28A6F6A0}"/>
              </a:ext>
            </a:extLst>
          </p:cNvPr>
          <p:cNvSpPr/>
          <p:nvPr/>
        </p:nvSpPr>
        <p:spPr>
          <a:xfrm>
            <a:off x="381000" y="304800"/>
            <a:ext cx="2623539" cy="369332"/>
          </a:xfrm>
          <a:prstGeom prst="rect">
            <a:avLst/>
          </a:prstGeom>
        </p:spPr>
        <p:txBody>
          <a:bodyPr wrap="none">
            <a:spAutoFit/>
          </a:bodyPr>
          <a:lstStyle/>
          <a:p>
            <a:r>
              <a:rPr lang="en-US" dirty="0">
                <a:latin typeface="Atlas Grotesk"/>
              </a:rPr>
              <a:t>5) New REDUCED dataset:</a:t>
            </a:r>
          </a:p>
        </p:txBody>
      </p:sp>
      <p:pic>
        <p:nvPicPr>
          <p:cNvPr id="4" name="Picture 3">
            <a:extLst>
              <a:ext uri="{FF2B5EF4-FFF2-40B4-BE49-F238E27FC236}">
                <a16:creationId xmlns:a16="http://schemas.microsoft.com/office/drawing/2014/main" id="{4178D7B4-FE91-834B-8E7D-D48589F7FEB5}"/>
              </a:ext>
            </a:extLst>
          </p:cNvPr>
          <p:cNvPicPr>
            <a:picLocks noChangeAspect="1"/>
          </p:cNvPicPr>
          <p:nvPr/>
        </p:nvPicPr>
        <p:blipFill>
          <a:blip r:embed="rId2"/>
          <a:stretch>
            <a:fillRect/>
          </a:stretch>
        </p:blipFill>
        <p:spPr>
          <a:xfrm>
            <a:off x="373566" y="838200"/>
            <a:ext cx="2522034" cy="401598"/>
          </a:xfrm>
          <a:prstGeom prst="rect">
            <a:avLst/>
          </a:prstGeom>
        </p:spPr>
      </p:pic>
      <p:pic>
        <p:nvPicPr>
          <p:cNvPr id="10" name="Picture 9">
            <a:extLst>
              <a:ext uri="{FF2B5EF4-FFF2-40B4-BE49-F238E27FC236}">
                <a16:creationId xmlns:a16="http://schemas.microsoft.com/office/drawing/2014/main" id="{E54CB702-09A2-8448-A72B-4190CBF75224}"/>
              </a:ext>
            </a:extLst>
          </p:cNvPr>
          <p:cNvPicPr>
            <a:picLocks noChangeAspect="1"/>
          </p:cNvPicPr>
          <p:nvPr/>
        </p:nvPicPr>
        <p:blipFill>
          <a:blip r:embed="rId3"/>
          <a:stretch>
            <a:fillRect/>
          </a:stretch>
        </p:blipFill>
        <p:spPr>
          <a:xfrm>
            <a:off x="1828800" y="1239798"/>
            <a:ext cx="7086600" cy="5474846"/>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2E943DD-F283-B145-A666-BE4D6368D745}"/>
                  </a:ext>
                </a:extLst>
              </p:cNvPr>
              <p:cNvSpPr txBox="1"/>
              <p:nvPr/>
            </p:nvSpPr>
            <p:spPr>
              <a:xfrm>
                <a:off x="373566" y="1524000"/>
                <a:ext cx="1687706" cy="8044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𝑍</m:t>
                          </m:r>
                        </m:e>
                        <m:sup>
                          <m:r>
                            <a:rPr lang="en-US" sz="2000" i="1">
                              <a:latin typeface="Cambria Math" panose="02040503050406030204" pitchFamily="18" charset="0"/>
                            </a:rPr>
                            <m:t>∗</m:t>
                          </m:r>
                        </m:sup>
                      </m:sSup>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m>
                            <m:mPr>
                              <m:mcs>
                                <m:mc>
                                  <m:mcPr>
                                    <m:count m:val="2"/>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m:t>
                                </m:r>
                              </m:e>
                              <m:e>
                                <m:r>
                                  <m:rPr>
                                    <m:brk m:alnAt="7"/>
                                  </m:rPr>
                                  <a:rPr lang="en-US" sz="2000" i="1">
                                    <a:latin typeface="Cambria Math" panose="02040503050406030204" pitchFamily="18" charset="0"/>
                                  </a:rPr>
                                  <m:t>⋮</m:t>
                                </m:r>
                              </m:e>
                            </m:mr>
                            <m:mr>
                              <m:e>
                                <m:r>
                                  <a:rPr lang="en-US" sz="2000" b="0" i="1" smtClean="0">
                                    <a:latin typeface="Cambria Math" panose="02040503050406030204" pitchFamily="18" charset="0"/>
                                  </a:rPr>
                                  <m:t>𝑝</m:t>
                                </m:r>
                                <m:r>
                                  <a:rPr lang="en-US" sz="2000" b="0" i="1" smtClean="0">
                                    <a:latin typeface="Cambria Math" panose="02040503050406030204" pitchFamily="18" charset="0"/>
                                  </a:rPr>
                                  <m:t>0</m:t>
                                </m:r>
                              </m:e>
                              <m:e>
                                <m:r>
                                  <a:rPr lang="en-US" sz="2000" i="1" smtClean="0">
                                    <a:latin typeface="Cambria Math" panose="02040503050406030204" pitchFamily="18" charset="0"/>
                                  </a:rPr>
                                  <m:t>𝑝</m:t>
                                </m:r>
                                <m:r>
                                  <a:rPr lang="en-US" sz="2000" b="0" i="1" smtClean="0">
                                    <a:latin typeface="Cambria Math" panose="02040503050406030204" pitchFamily="18" charset="0"/>
                                  </a:rPr>
                                  <m:t>1</m:t>
                                </m:r>
                              </m:e>
                            </m:mr>
                            <m:mr>
                              <m:e>
                                <m:r>
                                  <m:rPr>
                                    <m:brk m:alnAt="7"/>
                                  </m:rPr>
                                  <a:rPr lang="en-US" sz="2000" i="1">
                                    <a:latin typeface="Cambria Math" panose="02040503050406030204" pitchFamily="18" charset="0"/>
                                  </a:rPr>
                                  <m:t>⋮</m:t>
                                </m:r>
                              </m:e>
                              <m:e>
                                <m:r>
                                  <m:rPr>
                                    <m:brk m:alnAt="7"/>
                                  </m:rPr>
                                  <a:rPr lang="en-US" sz="2000" i="1">
                                    <a:latin typeface="Cambria Math" panose="02040503050406030204" pitchFamily="18" charset="0"/>
                                  </a:rPr>
                                  <m:t>⋮</m:t>
                                </m:r>
                              </m:e>
                            </m:mr>
                          </m:m>
                        </m:e>
                      </m:d>
                    </m:oMath>
                  </m:oMathPara>
                </a14:m>
                <a:endParaRPr lang="en-US" sz="2000" dirty="0"/>
              </a:p>
            </p:txBody>
          </p:sp>
        </mc:Choice>
        <mc:Fallback xmlns="">
          <p:sp>
            <p:nvSpPr>
              <p:cNvPr id="5" name="TextBox 4">
                <a:extLst>
                  <a:ext uri="{FF2B5EF4-FFF2-40B4-BE49-F238E27FC236}">
                    <a16:creationId xmlns:a16="http://schemas.microsoft.com/office/drawing/2014/main" id="{02E943DD-F283-B145-A666-BE4D6368D745}"/>
                  </a:ext>
                </a:extLst>
              </p:cNvPr>
              <p:cNvSpPr txBox="1">
                <a:spLocks noRot="1" noChangeAspect="1" noMove="1" noResize="1" noEditPoints="1" noAdjustHandles="1" noChangeArrowheads="1" noChangeShapeType="1" noTextEdit="1"/>
              </p:cNvSpPr>
              <p:nvPr/>
            </p:nvSpPr>
            <p:spPr>
              <a:xfrm>
                <a:off x="373566" y="1524000"/>
                <a:ext cx="1687706" cy="804451"/>
              </a:xfrm>
              <a:prstGeom prst="rect">
                <a:avLst/>
              </a:prstGeom>
              <a:blipFill>
                <a:blip r:embed="rId4"/>
                <a:stretch>
                  <a:fillRect l="-2239" t="-1587" b="-9524"/>
                </a:stretch>
              </a:blipFill>
            </p:spPr>
            <p:txBody>
              <a:bodyPr/>
              <a:lstStyle/>
              <a:p>
                <a:r>
                  <a:rPr lang="en-US">
                    <a:noFill/>
                  </a:rPr>
                  <a:t> </a:t>
                </a:r>
              </a:p>
            </p:txBody>
          </p:sp>
        </mc:Fallback>
      </mc:AlternateContent>
      <p:sp>
        <p:nvSpPr>
          <p:cNvPr id="11" name="Rounded Rectangle 10">
            <a:extLst>
              <a:ext uri="{FF2B5EF4-FFF2-40B4-BE49-F238E27FC236}">
                <a16:creationId xmlns:a16="http://schemas.microsoft.com/office/drawing/2014/main" id="{877AD2A7-CE7F-D646-8709-2BD5E3046AB6}"/>
              </a:ext>
            </a:extLst>
          </p:cNvPr>
          <p:cNvSpPr/>
          <p:nvPr/>
        </p:nvSpPr>
        <p:spPr>
          <a:xfrm>
            <a:off x="5486400" y="2057400"/>
            <a:ext cx="1752600" cy="3962400"/>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2E16706D-762A-9441-8CE6-4F589250D1FE}"/>
              </a:ext>
            </a:extLst>
          </p:cNvPr>
          <p:cNvSpPr/>
          <p:nvPr/>
        </p:nvSpPr>
        <p:spPr>
          <a:xfrm>
            <a:off x="2640206" y="1408052"/>
            <a:ext cx="1169794" cy="4611747"/>
          </a:xfrm>
          <a:prstGeom prst="round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F6BBB1B-0C50-A640-833E-C7671A3AB553}"/>
              </a:ext>
            </a:extLst>
          </p:cNvPr>
          <p:cNvSpPr/>
          <p:nvPr/>
        </p:nvSpPr>
        <p:spPr>
          <a:xfrm>
            <a:off x="4114800" y="1408052"/>
            <a:ext cx="1604072" cy="3621148"/>
          </a:xfrm>
          <a:prstGeom prst="ellipse">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82550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EBDC16-EC6E-0F44-9755-443D11C9047A}"/>
              </a:ext>
            </a:extLst>
          </p:cNvPr>
          <p:cNvPicPr>
            <a:picLocks noChangeAspect="1"/>
          </p:cNvPicPr>
          <p:nvPr/>
        </p:nvPicPr>
        <p:blipFill>
          <a:blip r:embed="rId2"/>
          <a:stretch>
            <a:fillRect/>
          </a:stretch>
        </p:blipFill>
        <p:spPr>
          <a:xfrm>
            <a:off x="153646" y="2590800"/>
            <a:ext cx="4279944" cy="3962400"/>
          </a:xfrm>
          <a:prstGeom prst="rect">
            <a:avLst/>
          </a:prstGeom>
        </p:spPr>
      </p:pic>
      <p:pic>
        <p:nvPicPr>
          <p:cNvPr id="4" name="Picture 3">
            <a:extLst>
              <a:ext uri="{FF2B5EF4-FFF2-40B4-BE49-F238E27FC236}">
                <a16:creationId xmlns:a16="http://schemas.microsoft.com/office/drawing/2014/main" id="{82CA4594-01FF-DA4E-BB11-44E840A098AC}"/>
              </a:ext>
            </a:extLst>
          </p:cNvPr>
          <p:cNvPicPr>
            <a:picLocks noChangeAspect="1"/>
          </p:cNvPicPr>
          <p:nvPr/>
        </p:nvPicPr>
        <p:blipFill>
          <a:blip r:embed="rId3"/>
          <a:stretch>
            <a:fillRect/>
          </a:stretch>
        </p:blipFill>
        <p:spPr>
          <a:xfrm>
            <a:off x="4572000" y="2590800"/>
            <a:ext cx="4400382" cy="3977268"/>
          </a:xfrm>
          <a:prstGeom prst="rect">
            <a:avLst/>
          </a:prstGeom>
        </p:spPr>
      </p:pic>
      <p:sp>
        <p:nvSpPr>
          <p:cNvPr id="5" name="Text Box 148">
            <a:extLst>
              <a:ext uri="{FF2B5EF4-FFF2-40B4-BE49-F238E27FC236}">
                <a16:creationId xmlns:a16="http://schemas.microsoft.com/office/drawing/2014/main" id="{A55BF717-BAFA-EA46-AB9A-99DD5CFBA78C}"/>
              </a:ext>
            </a:extLst>
          </p:cNvPr>
          <p:cNvSpPr txBox="1">
            <a:spLocks noChangeArrowheads="1"/>
          </p:cNvSpPr>
          <p:nvPr/>
        </p:nvSpPr>
        <p:spPr bwMode="auto">
          <a:xfrm>
            <a:off x="351367" y="245293"/>
            <a:ext cx="8183033"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algn="ctr" eaLnBrk="0" fontAlgn="base" hangingPunct="0">
              <a:spcBef>
                <a:spcPct val="0"/>
              </a:spcBef>
              <a:spcAft>
                <a:spcPct val="0"/>
              </a:spcAft>
              <a:defRPr sz="3200">
                <a:solidFill>
                  <a:schemeClr val="tx1"/>
                </a:solidFill>
                <a:latin typeface="Arial" charset="0"/>
              </a:defRPr>
            </a:lvl6pPr>
            <a:lvl7pPr marL="2971800" indent="-228600" algn="ctr" eaLnBrk="0" fontAlgn="base" hangingPunct="0">
              <a:spcBef>
                <a:spcPct val="0"/>
              </a:spcBef>
              <a:spcAft>
                <a:spcPct val="0"/>
              </a:spcAft>
              <a:defRPr sz="3200">
                <a:solidFill>
                  <a:schemeClr val="tx1"/>
                </a:solidFill>
                <a:latin typeface="Arial" charset="0"/>
              </a:defRPr>
            </a:lvl7pPr>
            <a:lvl8pPr marL="3429000" indent="-228600" algn="ctr" eaLnBrk="0" fontAlgn="base" hangingPunct="0">
              <a:spcBef>
                <a:spcPct val="0"/>
              </a:spcBef>
              <a:spcAft>
                <a:spcPct val="0"/>
              </a:spcAft>
              <a:defRPr sz="3200">
                <a:solidFill>
                  <a:schemeClr val="tx1"/>
                </a:solidFill>
                <a:latin typeface="Arial" charset="0"/>
              </a:defRPr>
            </a:lvl8pPr>
            <a:lvl9pPr marL="3886200" indent="-228600" algn="ctr" eaLnBrk="0" fontAlgn="base" hangingPunct="0">
              <a:spcBef>
                <a:spcPct val="0"/>
              </a:spcBef>
              <a:spcAft>
                <a:spcPct val="0"/>
              </a:spcAft>
              <a:defRPr sz="3200">
                <a:solidFill>
                  <a:schemeClr val="tx1"/>
                </a:solidFill>
                <a:latin typeface="Arial" charset="0"/>
              </a:defRPr>
            </a:lvl9pPr>
          </a:lstStyle>
          <a:p>
            <a:pPr algn="l" eaLnBrk="1" hangingPunct="1">
              <a:spcBef>
                <a:spcPct val="50000"/>
              </a:spcBef>
            </a:pPr>
            <a:r>
              <a:rPr lang="en-US" sz="3000" dirty="0">
                <a:solidFill>
                  <a:schemeClr val="tx2"/>
                </a:solidFill>
                <a:latin typeface="+mj-lt"/>
                <a:ea typeface="+mj-ea"/>
                <a:cs typeface="+mj-cs"/>
              </a:rPr>
              <a:t>Weight (importance) of each feature in the principal components </a:t>
            </a:r>
          </a:p>
        </p:txBody>
      </p:sp>
      <p:pic>
        <p:nvPicPr>
          <p:cNvPr id="6" name="Picture 5">
            <a:extLst>
              <a:ext uri="{FF2B5EF4-FFF2-40B4-BE49-F238E27FC236}">
                <a16:creationId xmlns:a16="http://schemas.microsoft.com/office/drawing/2014/main" id="{AFCA4EA0-5861-9B49-974F-10BE626FFE91}"/>
              </a:ext>
            </a:extLst>
          </p:cNvPr>
          <p:cNvPicPr>
            <a:picLocks noChangeAspect="1"/>
          </p:cNvPicPr>
          <p:nvPr/>
        </p:nvPicPr>
        <p:blipFill>
          <a:blip r:embed="rId4"/>
          <a:stretch>
            <a:fillRect/>
          </a:stretch>
        </p:blipFill>
        <p:spPr>
          <a:xfrm>
            <a:off x="124808" y="1544878"/>
            <a:ext cx="4298508" cy="741122"/>
          </a:xfrm>
          <a:prstGeom prst="rect">
            <a:avLst/>
          </a:prstGeom>
        </p:spPr>
      </p:pic>
      <p:pic>
        <p:nvPicPr>
          <p:cNvPr id="7" name="Picture 6">
            <a:extLst>
              <a:ext uri="{FF2B5EF4-FFF2-40B4-BE49-F238E27FC236}">
                <a16:creationId xmlns:a16="http://schemas.microsoft.com/office/drawing/2014/main" id="{077F7EC3-B51A-C045-9278-1C323814C26B}"/>
              </a:ext>
            </a:extLst>
          </p:cNvPr>
          <p:cNvPicPr>
            <a:picLocks noChangeAspect="1"/>
          </p:cNvPicPr>
          <p:nvPr/>
        </p:nvPicPr>
        <p:blipFill>
          <a:blip r:embed="rId5"/>
          <a:stretch>
            <a:fillRect/>
          </a:stretch>
        </p:blipFill>
        <p:spPr>
          <a:xfrm>
            <a:off x="4538223" y="1562100"/>
            <a:ext cx="4432300" cy="723900"/>
          </a:xfrm>
          <a:prstGeom prst="rect">
            <a:avLst/>
          </a:prstGeom>
        </p:spPr>
      </p:pic>
    </p:spTree>
    <p:extLst>
      <p:ext uri="{BB962C8B-B14F-4D97-AF65-F5344CB8AC3E}">
        <p14:creationId xmlns:p14="http://schemas.microsoft.com/office/powerpoint/2010/main" val="20985906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48">
            <a:extLst>
              <a:ext uri="{FF2B5EF4-FFF2-40B4-BE49-F238E27FC236}">
                <a16:creationId xmlns:a16="http://schemas.microsoft.com/office/drawing/2014/main" id="{32808D5D-A8C4-FC40-9E97-AD7F0ABEB884}"/>
              </a:ext>
            </a:extLst>
          </p:cNvPr>
          <p:cNvSpPr txBox="1">
            <a:spLocks noChangeArrowheads="1"/>
          </p:cNvSpPr>
          <p:nvPr/>
        </p:nvSpPr>
        <p:spPr bwMode="auto">
          <a:xfrm>
            <a:off x="351367" y="245293"/>
            <a:ext cx="818303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algn="ctr" eaLnBrk="0" fontAlgn="base" hangingPunct="0">
              <a:spcBef>
                <a:spcPct val="0"/>
              </a:spcBef>
              <a:spcAft>
                <a:spcPct val="0"/>
              </a:spcAft>
              <a:defRPr sz="3200">
                <a:solidFill>
                  <a:schemeClr val="tx1"/>
                </a:solidFill>
                <a:latin typeface="Arial" charset="0"/>
              </a:defRPr>
            </a:lvl6pPr>
            <a:lvl7pPr marL="2971800" indent="-228600" algn="ctr" eaLnBrk="0" fontAlgn="base" hangingPunct="0">
              <a:spcBef>
                <a:spcPct val="0"/>
              </a:spcBef>
              <a:spcAft>
                <a:spcPct val="0"/>
              </a:spcAft>
              <a:defRPr sz="3200">
                <a:solidFill>
                  <a:schemeClr val="tx1"/>
                </a:solidFill>
                <a:latin typeface="Arial" charset="0"/>
              </a:defRPr>
            </a:lvl7pPr>
            <a:lvl8pPr marL="3429000" indent="-228600" algn="ctr" eaLnBrk="0" fontAlgn="base" hangingPunct="0">
              <a:spcBef>
                <a:spcPct val="0"/>
              </a:spcBef>
              <a:spcAft>
                <a:spcPct val="0"/>
              </a:spcAft>
              <a:defRPr sz="3200">
                <a:solidFill>
                  <a:schemeClr val="tx1"/>
                </a:solidFill>
                <a:latin typeface="Arial" charset="0"/>
              </a:defRPr>
            </a:lvl8pPr>
            <a:lvl9pPr marL="3886200" indent="-228600" algn="ctr" eaLnBrk="0" fontAlgn="base" hangingPunct="0">
              <a:spcBef>
                <a:spcPct val="0"/>
              </a:spcBef>
              <a:spcAft>
                <a:spcPct val="0"/>
              </a:spcAft>
              <a:defRPr sz="3200">
                <a:solidFill>
                  <a:schemeClr val="tx1"/>
                </a:solidFill>
                <a:latin typeface="Arial" charset="0"/>
              </a:defRPr>
            </a:lvl9pPr>
          </a:lstStyle>
          <a:p>
            <a:pPr algn="l" eaLnBrk="1" hangingPunct="1">
              <a:spcBef>
                <a:spcPct val="50000"/>
              </a:spcBef>
            </a:pPr>
            <a:r>
              <a:rPr lang="en-US" sz="3000" dirty="0">
                <a:solidFill>
                  <a:schemeClr val="tx2"/>
                </a:solidFill>
                <a:latin typeface="+mj-lt"/>
                <a:ea typeface="+mj-ea"/>
                <a:cs typeface="+mj-cs"/>
              </a:rPr>
              <a:t>Let’s go back to a dataset with many features!</a:t>
            </a:r>
          </a:p>
        </p:txBody>
      </p:sp>
      <p:pic>
        <p:nvPicPr>
          <p:cNvPr id="5" name="Picture 4">
            <a:extLst>
              <a:ext uri="{FF2B5EF4-FFF2-40B4-BE49-F238E27FC236}">
                <a16:creationId xmlns:a16="http://schemas.microsoft.com/office/drawing/2014/main" id="{B646F6C1-9D45-B541-8DCD-A9C744E42311}"/>
              </a:ext>
            </a:extLst>
          </p:cNvPr>
          <p:cNvPicPr>
            <a:picLocks noChangeAspect="1"/>
          </p:cNvPicPr>
          <p:nvPr/>
        </p:nvPicPr>
        <p:blipFill rotWithShape="1">
          <a:blip r:embed="rId2"/>
          <a:srcRect l="4679" t="8737" r="4093"/>
          <a:stretch/>
        </p:blipFill>
        <p:spPr>
          <a:xfrm>
            <a:off x="323334" y="3902894"/>
            <a:ext cx="3172522" cy="2718726"/>
          </a:xfrm>
          <a:prstGeom prst="rect">
            <a:avLst/>
          </a:prstGeom>
        </p:spPr>
      </p:pic>
      <p:pic>
        <p:nvPicPr>
          <p:cNvPr id="6" name="Picture 5">
            <a:extLst>
              <a:ext uri="{FF2B5EF4-FFF2-40B4-BE49-F238E27FC236}">
                <a16:creationId xmlns:a16="http://schemas.microsoft.com/office/drawing/2014/main" id="{63A58B77-8B8B-4243-98CD-E262E3134128}"/>
              </a:ext>
            </a:extLst>
          </p:cNvPr>
          <p:cNvPicPr>
            <a:picLocks noChangeAspect="1"/>
          </p:cNvPicPr>
          <p:nvPr/>
        </p:nvPicPr>
        <p:blipFill>
          <a:blip r:embed="rId3"/>
          <a:stretch>
            <a:fillRect/>
          </a:stretch>
        </p:blipFill>
        <p:spPr>
          <a:xfrm>
            <a:off x="533400" y="914400"/>
            <a:ext cx="4051300" cy="2794000"/>
          </a:xfrm>
          <a:prstGeom prst="rect">
            <a:avLst/>
          </a:prstGeom>
        </p:spPr>
      </p:pic>
      <p:pic>
        <p:nvPicPr>
          <p:cNvPr id="7" name="Picture 6">
            <a:extLst>
              <a:ext uri="{FF2B5EF4-FFF2-40B4-BE49-F238E27FC236}">
                <a16:creationId xmlns:a16="http://schemas.microsoft.com/office/drawing/2014/main" id="{17FDC006-897C-AD4F-AF1A-E450858CE09F}"/>
              </a:ext>
            </a:extLst>
          </p:cNvPr>
          <p:cNvPicPr>
            <a:picLocks noChangeAspect="1"/>
          </p:cNvPicPr>
          <p:nvPr/>
        </p:nvPicPr>
        <p:blipFill>
          <a:blip r:embed="rId4"/>
          <a:stretch>
            <a:fillRect/>
          </a:stretch>
        </p:blipFill>
        <p:spPr>
          <a:xfrm>
            <a:off x="4442883" y="1034645"/>
            <a:ext cx="3327400" cy="584200"/>
          </a:xfrm>
          <a:prstGeom prst="rect">
            <a:avLst/>
          </a:prstGeom>
        </p:spPr>
      </p:pic>
      <p:pic>
        <p:nvPicPr>
          <p:cNvPr id="9" name="Picture 8">
            <a:extLst>
              <a:ext uri="{FF2B5EF4-FFF2-40B4-BE49-F238E27FC236}">
                <a16:creationId xmlns:a16="http://schemas.microsoft.com/office/drawing/2014/main" id="{2627448A-C67B-4F4F-8FFD-1E0994820E45}"/>
              </a:ext>
            </a:extLst>
          </p:cNvPr>
          <p:cNvPicPr>
            <a:picLocks noChangeAspect="1"/>
          </p:cNvPicPr>
          <p:nvPr/>
        </p:nvPicPr>
        <p:blipFill>
          <a:blip r:embed="rId5"/>
          <a:stretch>
            <a:fillRect/>
          </a:stretch>
        </p:blipFill>
        <p:spPr>
          <a:xfrm>
            <a:off x="3860501" y="2438400"/>
            <a:ext cx="5173217" cy="4183220"/>
          </a:xfrm>
          <a:prstGeom prst="rect">
            <a:avLst/>
          </a:prstGeom>
        </p:spPr>
      </p:pic>
    </p:spTree>
    <p:extLst>
      <p:ext uri="{BB962C8B-B14F-4D97-AF65-F5344CB8AC3E}">
        <p14:creationId xmlns:p14="http://schemas.microsoft.com/office/powerpoint/2010/main" val="159431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139141-98F7-1F44-B6F0-F54BA45561C4}"/>
              </a:ext>
            </a:extLst>
          </p:cNvPr>
          <p:cNvPicPr>
            <a:picLocks noChangeAspect="1"/>
          </p:cNvPicPr>
          <p:nvPr/>
        </p:nvPicPr>
        <p:blipFill>
          <a:blip r:embed="rId2"/>
          <a:stretch>
            <a:fillRect/>
          </a:stretch>
        </p:blipFill>
        <p:spPr>
          <a:xfrm>
            <a:off x="685800" y="211873"/>
            <a:ext cx="8112131" cy="6629400"/>
          </a:xfrm>
          <a:prstGeom prst="rect">
            <a:avLst/>
          </a:prstGeom>
        </p:spPr>
      </p:pic>
    </p:spTree>
    <p:extLst>
      <p:ext uri="{BB962C8B-B14F-4D97-AF65-F5344CB8AC3E}">
        <p14:creationId xmlns:p14="http://schemas.microsoft.com/office/powerpoint/2010/main" val="41003714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FC3E0A-2982-6D40-BA04-FF3FE5C05034}"/>
              </a:ext>
            </a:extLst>
          </p:cNvPr>
          <p:cNvPicPr>
            <a:picLocks noChangeAspect="1"/>
          </p:cNvPicPr>
          <p:nvPr/>
        </p:nvPicPr>
        <p:blipFill>
          <a:blip r:embed="rId2"/>
          <a:stretch>
            <a:fillRect/>
          </a:stretch>
        </p:blipFill>
        <p:spPr>
          <a:xfrm>
            <a:off x="304800" y="186506"/>
            <a:ext cx="8451850" cy="6638040"/>
          </a:xfrm>
          <a:prstGeom prst="rect">
            <a:avLst/>
          </a:prstGeom>
        </p:spPr>
      </p:pic>
    </p:spTree>
    <p:extLst>
      <p:ext uri="{BB962C8B-B14F-4D97-AF65-F5344CB8AC3E}">
        <p14:creationId xmlns:p14="http://schemas.microsoft.com/office/powerpoint/2010/main" val="2900028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E59525A-3978-C448-A88A-82146EC1523F}"/>
                  </a:ext>
                </a:extLst>
              </p:cNvPr>
              <p:cNvSpPr txBox="1"/>
              <p:nvPr/>
            </p:nvSpPr>
            <p:spPr>
              <a:xfrm>
                <a:off x="459078" y="381000"/>
                <a:ext cx="85650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𝑝𝑐</m:t>
                      </m:r>
                      <m:r>
                        <a:rPr lang="en-US" b="0" i="1" smtClean="0">
                          <a:latin typeface="Cambria Math" panose="02040503050406030204" pitchFamily="18" charset="0"/>
                        </a:rPr>
                        <m:t>1=</m:t>
                      </m:r>
                      <m:r>
                        <a:rPr lang="en-US" b="0" i="1" smtClean="0">
                          <a:latin typeface="Cambria Math" panose="02040503050406030204" pitchFamily="18" charset="0"/>
                        </a:rPr>
                        <m:t>𝑥</m:t>
                      </m:r>
                      <m:r>
                        <a:rPr lang="en-US" b="0" i="1" smtClean="0">
                          <a:latin typeface="Cambria Math" panose="02040503050406030204" pitchFamily="18" charset="0"/>
                        </a:rPr>
                        <m:t>1 </m:t>
                      </m:r>
                      <m:r>
                        <a:rPr lang="en-US" b="0" i="1" smtClean="0">
                          <a:latin typeface="Cambria Math" panose="02040503050406030204" pitchFamily="18" charset="0"/>
                        </a:rPr>
                        <m:t>𝐴𝑙𝑐𝑜h𝑜𝑙𝑖𝑐</m:t>
                      </m:r>
                      <m:r>
                        <a:rPr lang="en-US" b="0" i="1" smtClean="0">
                          <a:latin typeface="Cambria Math" panose="02040503050406030204" pitchFamily="18" charset="0"/>
                        </a:rPr>
                        <m:t> </m:t>
                      </m:r>
                      <m:r>
                        <a:rPr lang="en-US" b="0" i="1" smtClean="0">
                          <a:latin typeface="Cambria Math" panose="02040503050406030204" pitchFamily="18" charset="0"/>
                        </a:rPr>
                        <m:t>𝐷𝑟𝑖𝑛𝑘𝑠</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2 </m:t>
                      </m:r>
                      <m:r>
                        <a:rPr lang="en-US" b="0" i="1" smtClean="0">
                          <a:latin typeface="Cambria Math" panose="02040503050406030204" pitchFamily="18" charset="0"/>
                        </a:rPr>
                        <m:t>𝐵𝑒𝑣𝑒𝑟𝑎𝑔𝑒𝑠</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3 </m:t>
                      </m:r>
                      <m:r>
                        <a:rPr lang="en-US" b="0" i="1" smtClean="0">
                          <a:latin typeface="Cambria Math" panose="02040503050406030204" pitchFamily="18" charset="0"/>
                        </a:rPr>
                        <m:t>𝐶𝑎𝑟𝑐𝑎𝑠𝑒</m:t>
                      </m:r>
                      <m:r>
                        <a:rPr lang="en-US" b="0" i="1" smtClean="0">
                          <a:latin typeface="Cambria Math" panose="02040503050406030204" pitchFamily="18" charset="0"/>
                        </a:rPr>
                        <m:t> </m:t>
                      </m:r>
                      <m:r>
                        <a:rPr lang="en-US" b="0" i="1" smtClean="0">
                          <a:latin typeface="Cambria Math" panose="02040503050406030204" pitchFamily="18" charset="0"/>
                        </a:rPr>
                        <m:t>𝑚𝑒𝑎𝑡</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17 </m:t>
                      </m:r>
                      <m:r>
                        <a:rPr lang="en-US" b="0" i="1" smtClean="0">
                          <a:latin typeface="Cambria Math" panose="02040503050406030204" pitchFamily="18" charset="0"/>
                        </a:rPr>
                        <m:t>𝑆𝑢𝑔𝑎𝑟𝑠</m:t>
                      </m:r>
                      <m:r>
                        <a:rPr lang="en-US" b="0" i="1" smtClean="0">
                          <a:latin typeface="Cambria Math" panose="02040503050406030204" pitchFamily="18" charset="0"/>
                        </a:rPr>
                        <m:t>    </m:t>
                      </m:r>
                    </m:oMath>
                  </m:oMathPara>
                </a14:m>
                <a:endParaRPr lang="en-US" dirty="0"/>
              </a:p>
            </p:txBody>
          </p:sp>
        </mc:Choice>
        <mc:Fallback xmlns="">
          <p:sp>
            <p:nvSpPr>
              <p:cNvPr id="3" name="TextBox 2">
                <a:extLst>
                  <a:ext uri="{FF2B5EF4-FFF2-40B4-BE49-F238E27FC236}">
                    <a16:creationId xmlns:a16="http://schemas.microsoft.com/office/drawing/2014/main" id="{FE59525A-3978-C448-A88A-82146EC1523F}"/>
                  </a:ext>
                </a:extLst>
              </p:cNvPr>
              <p:cNvSpPr txBox="1">
                <a:spLocks noRot="1" noChangeAspect="1" noMove="1" noResize="1" noEditPoints="1" noAdjustHandles="1" noChangeArrowheads="1" noChangeShapeType="1" noTextEdit="1"/>
              </p:cNvSpPr>
              <p:nvPr/>
            </p:nvSpPr>
            <p:spPr>
              <a:xfrm>
                <a:off x="459078" y="381000"/>
                <a:ext cx="8565037" cy="276999"/>
              </a:xfrm>
              <a:prstGeom prst="rect">
                <a:avLst/>
              </a:prstGeom>
              <a:blipFill>
                <a:blip r:embed="rId2"/>
                <a:stretch>
                  <a:fillRect l="-444" t="-8696" r="-444" b="-3043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D46D740-CA55-9942-9A82-44B71B8667E3}"/>
              </a:ext>
            </a:extLst>
          </p:cNvPr>
          <p:cNvPicPr>
            <a:picLocks noChangeAspect="1"/>
          </p:cNvPicPr>
          <p:nvPr/>
        </p:nvPicPr>
        <p:blipFill rotWithShape="1">
          <a:blip r:embed="rId3"/>
          <a:srcRect l="2843"/>
          <a:stretch/>
        </p:blipFill>
        <p:spPr>
          <a:xfrm>
            <a:off x="1524000" y="657999"/>
            <a:ext cx="6130395" cy="5957795"/>
          </a:xfrm>
          <a:prstGeom prst="rect">
            <a:avLst/>
          </a:prstGeom>
        </p:spPr>
      </p:pic>
    </p:spTree>
    <p:extLst>
      <p:ext uri="{BB962C8B-B14F-4D97-AF65-F5344CB8AC3E}">
        <p14:creationId xmlns:p14="http://schemas.microsoft.com/office/powerpoint/2010/main" val="1402206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0BA86F-48CC-BD4E-A0A6-645B39CA7875}"/>
              </a:ext>
            </a:extLst>
          </p:cNvPr>
          <p:cNvPicPr>
            <a:picLocks noChangeAspect="1"/>
          </p:cNvPicPr>
          <p:nvPr/>
        </p:nvPicPr>
        <p:blipFill rotWithShape="1">
          <a:blip r:embed="rId3"/>
          <a:srcRect l="2843"/>
          <a:stretch/>
        </p:blipFill>
        <p:spPr>
          <a:xfrm>
            <a:off x="228600" y="228600"/>
            <a:ext cx="4176984" cy="4059382"/>
          </a:xfrm>
          <a:prstGeom prst="rect">
            <a:avLst/>
          </a:prstGeom>
        </p:spPr>
      </p:pic>
      <p:pic>
        <p:nvPicPr>
          <p:cNvPr id="7" name="Picture 6">
            <a:extLst>
              <a:ext uri="{FF2B5EF4-FFF2-40B4-BE49-F238E27FC236}">
                <a16:creationId xmlns:a16="http://schemas.microsoft.com/office/drawing/2014/main" id="{0521A4A2-4592-5E4E-B75C-84F0F769D4CF}"/>
              </a:ext>
            </a:extLst>
          </p:cNvPr>
          <p:cNvPicPr>
            <a:picLocks noChangeAspect="1"/>
          </p:cNvPicPr>
          <p:nvPr/>
        </p:nvPicPr>
        <p:blipFill rotWithShape="1">
          <a:blip r:embed="rId4"/>
          <a:srcRect t="4378"/>
          <a:stretch/>
        </p:blipFill>
        <p:spPr>
          <a:xfrm>
            <a:off x="3733800" y="565563"/>
            <a:ext cx="5259625" cy="3780927"/>
          </a:xfrm>
          <a:prstGeom prst="rect">
            <a:avLst/>
          </a:prstGeom>
        </p:spPr>
      </p:pic>
      <p:sp>
        <p:nvSpPr>
          <p:cNvPr id="8" name="Rectangle 7">
            <a:extLst>
              <a:ext uri="{FF2B5EF4-FFF2-40B4-BE49-F238E27FC236}">
                <a16:creationId xmlns:a16="http://schemas.microsoft.com/office/drawing/2014/main" id="{A3ADA2C9-D205-CE49-86B2-15E8312B735A}"/>
              </a:ext>
            </a:extLst>
          </p:cNvPr>
          <p:cNvSpPr/>
          <p:nvPr/>
        </p:nvSpPr>
        <p:spPr>
          <a:xfrm>
            <a:off x="3832706" y="3810000"/>
            <a:ext cx="4987537" cy="228600"/>
          </a:xfrm>
          <a:prstGeom prst="rect">
            <a:avLst/>
          </a:prstGeom>
          <a:noFill/>
          <a:ln>
            <a:solidFill>
              <a:srgbClr val="E52E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83F0D18-247E-EF41-9AFE-C8D1EF5CE34E}"/>
              </a:ext>
            </a:extLst>
          </p:cNvPr>
          <p:cNvSpPr/>
          <p:nvPr/>
        </p:nvSpPr>
        <p:spPr>
          <a:xfrm>
            <a:off x="3853488" y="738635"/>
            <a:ext cx="4987537" cy="207928"/>
          </a:xfrm>
          <a:prstGeom prst="rect">
            <a:avLst/>
          </a:prstGeom>
          <a:noFill/>
          <a:ln>
            <a:solidFill>
              <a:srgbClr val="007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6E7A4AB-6427-E34E-922E-4D12116CA32E}"/>
              </a:ext>
            </a:extLst>
          </p:cNvPr>
          <p:cNvPicPr>
            <a:picLocks noChangeAspect="1"/>
          </p:cNvPicPr>
          <p:nvPr/>
        </p:nvPicPr>
        <p:blipFill>
          <a:blip r:embed="rId5"/>
          <a:stretch>
            <a:fillRect/>
          </a:stretch>
        </p:blipFill>
        <p:spPr>
          <a:xfrm>
            <a:off x="256309" y="4346490"/>
            <a:ext cx="4929022" cy="2417003"/>
          </a:xfrm>
          <a:prstGeom prst="rect">
            <a:avLst/>
          </a:prstGeom>
        </p:spPr>
      </p:pic>
      <p:sp>
        <p:nvSpPr>
          <p:cNvPr id="11" name="Rectangle 10">
            <a:extLst>
              <a:ext uri="{FF2B5EF4-FFF2-40B4-BE49-F238E27FC236}">
                <a16:creationId xmlns:a16="http://schemas.microsoft.com/office/drawing/2014/main" id="{343C0D72-8A9C-7540-AE4B-C347FF4459E7}"/>
              </a:ext>
            </a:extLst>
          </p:cNvPr>
          <p:cNvSpPr/>
          <p:nvPr/>
        </p:nvSpPr>
        <p:spPr>
          <a:xfrm>
            <a:off x="3853487" y="2553008"/>
            <a:ext cx="4987537" cy="228600"/>
          </a:xfrm>
          <a:prstGeom prst="rect">
            <a:avLst/>
          </a:prstGeom>
          <a:noFill/>
          <a:ln>
            <a:solidFill>
              <a:srgbClr val="E52E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EA130EC-BFB1-1746-AD9E-38222288F3CB}"/>
              </a:ext>
            </a:extLst>
          </p:cNvPr>
          <p:cNvSpPr/>
          <p:nvPr/>
        </p:nvSpPr>
        <p:spPr>
          <a:xfrm>
            <a:off x="3853487" y="2345080"/>
            <a:ext cx="4987537" cy="207928"/>
          </a:xfrm>
          <a:prstGeom prst="rect">
            <a:avLst/>
          </a:prstGeom>
          <a:noFill/>
          <a:ln>
            <a:solidFill>
              <a:srgbClr val="007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1058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48"/>
          <p:cNvSpPr txBox="1">
            <a:spLocks noChangeArrowheads="1"/>
          </p:cNvSpPr>
          <p:nvPr/>
        </p:nvSpPr>
        <p:spPr bwMode="auto">
          <a:xfrm>
            <a:off x="351367" y="245293"/>
            <a:ext cx="818303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algn="ctr" eaLnBrk="0" fontAlgn="base" hangingPunct="0">
              <a:spcBef>
                <a:spcPct val="0"/>
              </a:spcBef>
              <a:spcAft>
                <a:spcPct val="0"/>
              </a:spcAft>
              <a:defRPr sz="3200">
                <a:solidFill>
                  <a:schemeClr val="tx1"/>
                </a:solidFill>
                <a:latin typeface="Arial" charset="0"/>
              </a:defRPr>
            </a:lvl6pPr>
            <a:lvl7pPr marL="2971800" indent="-228600" algn="ctr" eaLnBrk="0" fontAlgn="base" hangingPunct="0">
              <a:spcBef>
                <a:spcPct val="0"/>
              </a:spcBef>
              <a:spcAft>
                <a:spcPct val="0"/>
              </a:spcAft>
              <a:defRPr sz="3200">
                <a:solidFill>
                  <a:schemeClr val="tx1"/>
                </a:solidFill>
                <a:latin typeface="Arial" charset="0"/>
              </a:defRPr>
            </a:lvl7pPr>
            <a:lvl8pPr marL="3429000" indent="-228600" algn="ctr" eaLnBrk="0" fontAlgn="base" hangingPunct="0">
              <a:spcBef>
                <a:spcPct val="0"/>
              </a:spcBef>
              <a:spcAft>
                <a:spcPct val="0"/>
              </a:spcAft>
              <a:defRPr sz="3200">
                <a:solidFill>
                  <a:schemeClr val="tx1"/>
                </a:solidFill>
                <a:latin typeface="Arial" charset="0"/>
              </a:defRPr>
            </a:lvl8pPr>
            <a:lvl9pPr marL="3886200" indent="-228600" algn="ctr" eaLnBrk="0" fontAlgn="base" hangingPunct="0">
              <a:spcBef>
                <a:spcPct val="0"/>
              </a:spcBef>
              <a:spcAft>
                <a:spcPct val="0"/>
              </a:spcAft>
              <a:defRPr sz="3200">
                <a:solidFill>
                  <a:schemeClr val="tx1"/>
                </a:solidFill>
                <a:latin typeface="Arial" charset="0"/>
              </a:defRPr>
            </a:lvl9pPr>
          </a:lstStyle>
          <a:p>
            <a:pPr algn="l" eaLnBrk="1" hangingPunct="1">
              <a:spcBef>
                <a:spcPct val="50000"/>
              </a:spcBef>
            </a:pPr>
            <a:r>
              <a:rPr lang="en-US" sz="3000" dirty="0">
                <a:solidFill>
                  <a:schemeClr val="tx2"/>
                </a:solidFill>
                <a:latin typeface="+mj-lt"/>
                <a:ea typeface="+mj-ea"/>
                <a:cs typeface="+mj-cs"/>
              </a:rPr>
              <a:t>How can we focus in just a few of the variables?</a:t>
            </a:r>
          </a:p>
        </p:txBody>
      </p:sp>
      <p:sp>
        <p:nvSpPr>
          <p:cNvPr id="2" name="Rectangle 1">
            <a:extLst>
              <a:ext uri="{FF2B5EF4-FFF2-40B4-BE49-F238E27FC236}">
                <a16:creationId xmlns:a16="http://schemas.microsoft.com/office/drawing/2014/main" id="{66AF7E10-21FB-5C47-90DF-03F822C05208}"/>
              </a:ext>
            </a:extLst>
          </p:cNvPr>
          <p:cNvSpPr/>
          <p:nvPr/>
        </p:nvSpPr>
        <p:spPr>
          <a:xfrm>
            <a:off x="351367" y="1131376"/>
            <a:ext cx="6019800" cy="400110"/>
          </a:xfrm>
          <a:prstGeom prst="rect">
            <a:avLst/>
          </a:prstGeom>
        </p:spPr>
        <p:txBody>
          <a:bodyPr wrap="square">
            <a:spAutoFit/>
          </a:bodyPr>
          <a:lstStyle/>
          <a:p>
            <a:r>
              <a:rPr lang="en-US" sz="2000" b="1" dirty="0">
                <a:latin typeface="medium-content-serif-font"/>
              </a:rPr>
              <a:t>What about reducing to two dimensions?</a:t>
            </a:r>
            <a:endParaRPr lang="en-US" sz="2000" b="1" dirty="0"/>
          </a:p>
        </p:txBody>
      </p:sp>
      <p:pic>
        <p:nvPicPr>
          <p:cNvPr id="4" name="Picture 3">
            <a:extLst>
              <a:ext uri="{FF2B5EF4-FFF2-40B4-BE49-F238E27FC236}">
                <a16:creationId xmlns:a16="http://schemas.microsoft.com/office/drawing/2014/main" id="{188F1F9E-D166-7646-B0E3-9FD3C21D1088}"/>
              </a:ext>
            </a:extLst>
          </p:cNvPr>
          <p:cNvPicPr>
            <a:picLocks noChangeAspect="1"/>
          </p:cNvPicPr>
          <p:nvPr/>
        </p:nvPicPr>
        <p:blipFill>
          <a:blip r:embed="rId3"/>
          <a:stretch>
            <a:fillRect/>
          </a:stretch>
        </p:blipFill>
        <p:spPr>
          <a:xfrm>
            <a:off x="1253866" y="1676400"/>
            <a:ext cx="6378034" cy="4837931"/>
          </a:xfrm>
          <a:prstGeom prst="rect">
            <a:avLst/>
          </a:prstGeom>
        </p:spPr>
      </p:pic>
    </p:spTree>
    <p:extLst>
      <p:ext uri="{BB962C8B-B14F-4D97-AF65-F5344CB8AC3E}">
        <p14:creationId xmlns:p14="http://schemas.microsoft.com/office/powerpoint/2010/main" val="2633599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FBB2371-63EE-134B-8A0C-86AB0A527171}"/>
              </a:ext>
            </a:extLst>
          </p:cNvPr>
          <p:cNvPicPr>
            <a:picLocks noChangeAspect="1"/>
          </p:cNvPicPr>
          <p:nvPr/>
        </p:nvPicPr>
        <p:blipFill>
          <a:blip r:embed="rId2"/>
          <a:stretch>
            <a:fillRect/>
          </a:stretch>
        </p:blipFill>
        <p:spPr>
          <a:xfrm>
            <a:off x="93916" y="304800"/>
            <a:ext cx="4478082" cy="6324600"/>
          </a:xfrm>
          <a:prstGeom prst="rect">
            <a:avLst/>
          </a:prstGeom>
        </p:spPr>
      </p:pic>
      <p:pic>
        <p:nvPicPr>
          <p:cNvPr id="7" name="Picture 6">
            <a:extLst>
              <a:ext uri="{FF2B5EF4-FFF2-40B4-BE49-F238E27FC236}">
                <a16:creationId xmlns:a16="http://schemas.microsoft.com/office/drawing/2014/main" id="{967D0721-91F2-EA46-9273-D704C01CBE07}"/>
              </a:ext>
            </a:extLst>
          </p:cNvPr>
          <p:cNvPicPr>
            <a:picLocks noChangeAspect="1"/>
          </p:cNvPicPr>
          <p:nvPr/>
        </p:nvPicPr>
        <p:blipFill rotWithShape="1">
          <a:blip r:embed="rId3"/>
          <a:srcRect t="4378"/>
          <a:stretch/>
        </p:blipFill>
        <p:spPr>
          <a:xfrm>
            <a:off x="3884375" y="609600"/>
            <a:ext cx="5259625" cy="3780927"/>
          </a:xfrm>
          <a:prstGeom prst="rect">
            <a:avLst/>
          </a:prstGeom>
        </p:spPr>
      </p:pic>
      <p:sp>
        <p:nvSpPr>
          <p:cNvPr id="8" name="Rectangle 7">
            <a:extLst>
              <a:ext uri="{FF2B5EF4-FFF2-40B4-BE49-F238E27FC236}">
                <a16:creationId xmlns:a16="http://schemas.microsoft.com/office/drawing/2014/main" id="{7C0D931F-77B7-1140-8C1A-BD8DFBF24117}"/>
              </a:ext>
            </a:extLst>
          </p:cNvPr>
          <p:cNvSpPr/>
          <p:nvPr/>
        </p:nvSpPr>
        <p:spPr>
          <a:xfrm>
            <a:off x="4004063" y="2438401"/>
            <a:ext cx="4987537" cy="381000"/>
          </a:xfrm>
          <a:prstGeom prst="rect">
            <a:avLst/>
          </a:prstGeom>
          <a:noFill/>
          <a:ln>
            <a:solidFill>
              <a:srgbClr val="E52E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DBE6E6D-282A-9C4D-9D90-AC39FA3E5509}"/>
              </a:ext>
            </a:extLst>
          </p:cNvPr>
          <p:cNvSpPr/>
          <p:nvPr/>
        </p:nvSpPr>
        <p:spPr>
          <a:xfrm>
            <a:off x="4004063" y="782672"/>
            <a:ext cx="4987537" cy="207928"/>
          </a:xfrm>
          <a:prstGeom prst="rect">
            <a:avLst/>
          </a:prstGeom>
          <a:noFill/>
          <a:ln>
            <a:solidFill>
              <a:srgbClr val="E52E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E1C4129-5DD1-9C48-8623-5B16CAE51BD2}"/>
              </a:ext>
            </a:extLst>
          </p:cNvPr>
          <p:cNvSpPr/>
          <p:nvPr/>
        </p:nvSpPr>
        <p:spPr>
          <a:xfrm>
            <a:off x="4876800" y="4598075"/>
            <a:ext cx="3924300" cy="2031325"/>
          </a:xfrm>
          <a:prstGeom prst="rect">
            <a:avLst/>
          </a:prstGeom>
        </p:spPr>
        <p:txBody>
          <a:bodyPr wrap="square">
            <a:spAutoFit/>
          </a:bodyPr>
          <a:lstStyle/>
          <a:p>
            <a:r>
              <a:rPr lang="en-US" dirty="0">
                <a:solidFill>
                  <a:srgbClr val="333333"/>
                </a:solidFill>
                <a:latin typeface="Noto Sans"/>
              </a:rPr>
              <a:t>The three variables, Fresh potatoes, Alcoholic drinks and Fresh fruit, there is a noticeable difference between the values for England, Wales and Scotland, which are roughly similar, and Northern Ireland, which is usually significantly higher or lower.</a:t>
            </a:r>
            <a:endParaRPr lang="en-US" dirty="0"/>
          </a:p>
        </p:txBody>
      </p:sp>
    </p:spTree>
    <p:extLst>
      <p:ext uri="{BB962C8B-B14F-4D97-AF65-F5344CB8AC3E}">
        <p14:creationId xmlns:p14="http://schemas.microsoft.com/office/powerpoint/2010/main" val="440046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BC670A-5844-2C4A-AFCC-3BB4E8C4572C}"/>
              </a:ext>
            </a:extLst>
          </p:cNvPr>
          <p:cNvPicPr>
            <a:picLocks noChangeAspect="1"/>
          </p:cNvPicPr>
          <p:nvPr/>
        </p:nvPicPr>
        <p:blipFill>
          <a:blip r:embed="rId3"/>
          <a:stretch>
            <a:fillRect/>
          </a:stretch>
        </p:blipFill>
        <p:spPr>
          <a:xfrm>
            <a:off x="5073348" y="1828800"/>
            <a:ext cx="3947281" cy="4706852"/>
          </a:xfrm>
          <a:prstGeom prst="rect">
            <a:avLst/>
          </a:prstGeom>
        </p:spPr>
      </p:pic>
      <p:pic>
        <p:nvPicPr>
          <p:cNvPr id="4" name="Picture 3">
            <a:extLst>
              <a:ext uri="{FF2B5EF4-FFF2-40B4-BE49-F238E27FC236}">
                <a16:creationId xmlns:a16="http://schemas.microsoft.com/office/drawing/2014/main" id="{2497CFD6-EB11-C141-819F-E81A4355D316}"/>
              </a:ext>
            </a:extLst>
          </p:cNvPr>
          <p:cNvPicPr>
            <a:picLocks noChangeAspect="1"/>
          </p:cNvPicPr>
          <p:nvPr/>
        </p:nvPicPr>
        <p:blipFill rotWithShape="1">
          <a:blip r:embed="rId4"/>
          <a:srcRect t="4378"/>
          <a:stretch/>
        </p:blipFill>
        <p:spPr>
          <a:xfrm>
            <a:off x="152599" y="246655"/>
            <a:ext cx="5794185" cy="4249145"/>
          </a:xfrm>
          <a:prstGeom prst="rect">
            <a:avLst/>
          </a:prstGeom>
        </p:spPr>
      </p:pic>
      <p:sp>
        <p:nvSpPr>
          <p:cNvPr id="5" name="Rectangle 4">
            <a:extLst>
              <a:ext uri="{FF2B5EF4-FFF2-40B4-BE49-F238E27FC236}">
                <a16:creationId xmlns:a16="http://schemas.microsoft.com/office/drawing/2014/main" id="{CAF1C014-8A32-E244-8741-6B93E99AEFD3}"/>
              </a:ext>
            </a:extLst>
          </p:cNvPr>
          <p:cNvSpPr/>
          <p:nvPr/>
        </p:nvSpPr>
        <p:spPr>
          <a:xfrm>
            <a:off x="152598" y="2276973"/>
            <a:ext cx="5638601" cy="475254"/>
          </a:xfrm>
          <a:prstGeom prst="rect">
            <a:avLst/>
          </a:prstGeom>
          <a:noFill/>
          <a:ln>
            <a:solidFill>
              <a:srgbClr val="E52E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1131F2-3E9E-2E45-A0A9-3CC66F1EBF19}"/>
              </a:ext>
            </a:extLst>
          </p:cNvPr>
          <p:cNvSpPr/>
          <p:nvPr/>
        </p:nvSpPr>
        <p:spPr>
          <a:xfrm>
            <a:off x="152598" y="466228"/>
            <a:ext cx="5638601" cy="228600"/>
          </a:xfrm>
          <a:prstGeom prst="rect">
            <a:avLst/>
          </a:prstGeom>
          <a:noFill/>
          <a:ln>
            <a:solidFill>
              <a:srgbClr val="E52E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8087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87CDF9-C356-5B4D-A6EC-4A0928318A76}"/>
              </a:ext>
            </a:extLst>
          </p:cNvPr>
          <p:cNvPicPr>
            <a:picLocks noChangeAspect="1"/>
          </p:cNvPicPr>
          <p:nvPr/>
        </p:nvPicPr>
        <p:blipFill rotWithShape="1">
          <a:blip r:embed="rId3"/>
          <a:srcRect l="4679" r="4093"/>
          <a:stretch/>
        </p:blipFill>
        <p:spPr>
          <a:xfrm>
            <a:off x="2881745" y="990600"/>
            <a:ext cx="5943600" cy="5581091"/>
          </a:xfrm>
          <a:prstGeom prst="rect">
            <a:avLst/>
          </a:prstGeom>
        </p:spPr>
      </p:pic>
      <p:sp>
        <p:nvSpPr>
          <p:cNvPr id="3" name="Text Box 148">
            <a:extLst>
              <a:ext uri="{FF2B5EF4-FFF2-40B4-BE49-F238E27FC236}">
                <a16:creationId xmlns:a16="http://schemas.microsoft.com/office/drawing/2014/main" id="{03D00962-E695-F84D-B80C-9AE156526A1E}"/>
              </a:ext>
            </a:extLst>
          </p:cNvPr>
          <p:cNvSpPr txBox="1">
            <a:spLocks noChangeArrowheads="1"/>
          </p:cNvSpPr>
          <p:nvPr/>
        </p:nvSpPr>
        <p:spPr bwMode="auto">
          <a:xfrm>
            <a:off x="351367" y="245293"/>
            <a:ext cx="818303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algn="ctr" eaLnBrk="0" fontAlgn="base" hangingPunct="0">
              <a:spcBef>
                <a:spcPct val="0"/>
              </a:spcBef>
              <a:spcAft>
                <a:spcPct val="0"/>
              </a:spcAft>
              <a:defRPr sz="3200">
                <a:solidFill>
                  <a:schemeClr val="tx1"/>
                </a:solidFill>
                <a:latin typeface="Arial" charset="0"/>
              </a:defRPr>
            </a:lvl6pPr>
            <a:lvl7pPr marL="2971800" indent="-228600" algn="ctr" eaLnBrk="0" fontAlgn="base" hangingPunct="0">
              <a:spcBef>
                <a:spcPct val="0"/>
              </a:spcBef>
              <a:spcAft>
                <a:spcPct val="0"/>
              </a:spcAft>
              <a:defRPr sz="3200">
                <a:solidFill>
                  <a:schemeClr val="tx1"/>
                </a:solidFill>
                <a:latin typeface="Arial" charset="0"/>
              </a:defRPr>
            </a:lvl7pPr>
            <a:lvl8pPr marL="3429000" indent="-228600" algn="ctr" eaLnBrk="0" fontAlgn="base" hangingPunct="0">
              <a:spcBef>
                <a:spcPct val="0"/>
              </a:spcBef>
              <a:spcAft>
                <a:spcPct val="0"/>
              </a:spcAft>
              <a:defRPr sz="3200">
                <a:solidFill>
                  <a:schemeClr val="tx1"/>
                </a:solidFill>
                <a:latin typeface="Arial" charset="0"/>
              </a:defRPr>
            </a:lvl8pPr>
            <a:lvl9pPr marL="3886200" indent="-228600" algn="ctr" eaLnBrk="0" fontAlgn="base" hangingPunct="0">
              <a:spcBef>
                <a:spcPct val="0"/>
              </a:spcBef>
              <a:spcAft>
                <a:spcPct val="0"/>
              </a:spcAft>
              <a:defRPr sz="3200">
                <a:solidFill>
                  <a:schemeClr val="tx1"/>
                </a:solidFill>
                <a:latin typeface="Arial" charset="0"/>
              </a:defRPr>
            </a:lvl9pPr>
          </a:lstStyle>
          <a:p>
            <a:pPr algn="l" eaLnBrk="1" hangingPunct="1">
              <a:spcBef>
                <a:spcPct val="50000"/>
              </a:spcBef>
            </a:pPr>
            <a:r>
              <a:rPr lang="en-US" sz="3000" dirty="0">
                <a:solidFill>
                  <a:schemeClr val="tx2"/>
                </a:solidFill>
                <a:latin typeface="+mj-lt"/>
                <a:ea typeface="+mj-ea"/>
                <a:cs typeface="+mj-cs"/>
              </a:rPr>
              <a:t>Predicting breast cancer</a:t>
            </a:r>
          </a:p>
        </p:txBody>
      </p:sp>
      <p:sp>
        <p:nvSpPr>
          <p:cNvPr id="4" name="Rectangle 3">
            <a:extLst>
              <a:ext uri="{FF2B5EF4-FFF2-40B4-BE49-F238E27FC236}">
                <a16:creationId xmlns:a16="http://schemas.microsoft.com/office/drawing/2014/main" id="{03F1D75B-889F-124D-80CC-B391C27BE421}"/>
              </a:ext>
            </a:extLst>
          </p:cNvPr>
          <p:cNvSpPr/>
          <p:nvPr/>
        </p:nvSpPr>
        <p:spPr>
          <a:xfrm>
            <a:off x="5257800" y="123275"/>
            <a:ext cx="4081440" cy="584775"/>
          </a:xfrm>
          <a:prstGeom prst="rect">
            <a:avLst/>
          </a:prstGeom>
        </p:spPr>
        <p:txBody>
          <a:bodyPr wrap="square">
            <a:spAutoFit/>
          </a:bodyPr>
          <a:lstStyle/>
          <a:p>
            <a:r>
              <a:rPr lang="en-US" sz="1600" dirty="0"/>
              <a:t>https://</a:t>
            </a:r>
            <a:r>
              <a:rPr lang="en-US" sz="1600" dirty="0" err="1"/>
              <a:t>www.kaggle.com</a:t>
            </a:r>
            <a:r>
              <a:rPr lang="en-US" sz="1600" dirty="0"/>
              <a:t>/</a:t>
            </a:r>
            <a:r>
              <a:rPr lang="en-US" sz="1600" dirty="0" err="1"/>
              <a:t>shravank</a:t>
            </a:r>
            <a:r>
              <a:rPr lang="en-US" sz="1600" dirty="0"/>
              <a:t>/predicting-breast-cancer-using-</a:t>
            </a:r>
            <a:r>
              <a:rPr lang="en-US" sz="1600" dirty="0" err="1"/>
              <a:t>pca</a:t>
            </a:r>
            <a:r>
              <a:rPr lang="en-US" sz="1600" dirty="0"/>
              <a:t>-</a:t>
            </a:r>
            <a:r>
              <a:rPr lang="en-US" sz="1600" dirty="0" err="1"/>
              <a:t>lda</a:t>
            </a:r>
            <a:r>
              <a:rPr lang="en-US" sz="1600" dirty="0"/>
              <a:t>-in-r</a:t>
            </a:r>
          </a:p>
        </p:txBody>
      </p:sp>
      <p:sp>
        <p:nvSpPr>
          <p:cNvPr id="7" name="Rectangle 6">
            <a:extLst>
              <a:ext uri="{FF2B5EF4-FFF2-40B4-BE49-F238E27FC236}">
                <a16:creationId xmlns:a16="http://schemas.microsoft.com/office/drawing/2014/main" id="{0BDBFEB9-C0C8-2544-B464-4FBD7DC54839}"/>
              </a:ext>
            </a:extLst>
          </p:cNvPr>
          <p:cNvSpPr/>
          <p:nvPr/>
        </p:nvSpPr>
        <p:spPr>
          <a:xfrm>
            <a:off x="345849" y="856357"/>
            <a:ext cx="3325606" cy="1477328"/>
          </a:xfrm>
          <a:prstGeom prst="rect">
            <a:avLst/>
          </a:prstGeom>
        </p:spPr>
        <p:txBody>
          <a:bodyPr wrap="square">
            <a:spAutoFit/>
          </a:bodyPr>
          <a:lstStyle/>
          <a:p>
            <a:r>
              <a:rPr lang="en-US" b="1" dirty="0">
                <a:latin typeface="Atlas Grotesk"/>
              </a:rPr>
              <a:t>Goal (MP): Use data about tumor cell features to create a model to predict if a breast tumor is malign or benign.</a:t>
            </a:r>
          </a:p>
          <a:p>
            <a:endParaRPr lang="en-US" dirty="0">
              <a:latin typeface="Atlas Grotesk"/>
            </a:endParaRPr>
          </a:p>
        </p:txBody>
      </p:sp>
      <p:sp>
        <p:nvSpPr>
          <p:cNvPr id="9" name="Rectangle 8">
            <a:extLst>
              <a:ext uri="{FF2B5EF4-FFF2-40B4-BE49-F238E27FC236}">
                <a16:creationId xmlns:a16="http://schemas.microsoft.com/office/drawing/2014/main" id="{963A945E-7A67-C042-BB1C-B70A8755852E}"/>
              </a:ext>
            </a:extLst>
          </p:cNvPr>
          <p:cNvSpPr/>
          <p:nvPr/>
        </p:nvSpPr>
        <p:spPr>
          <a:xfrm>
            <a:off x="345849" y="2333685"/>
            <a:ext cx="2528969" cy="4524315"/>
          </a:xfrm>
          <a:prstGeom prst="rect">
            <a:avLst/>
          </a:prstGeom>
        </p:spPr>
        <p:txBody>
          <a:bodyPr wrap="square">
            <a:spAutoFit/>
          </a:bodyPr>
          <a:lstStyle/>
          <a:p>
            <a:r>
              <a:rPr lang="en-US" dirty="0">
                <a:latin typeface="Atlas Grotesk"/>
              </a:rPr>
              <a:t>The data includes 30 different cell features.</a:t>
            </a:r>
          </a:p>
          <a:p>
            <a:endParaRPr lang="en-US" dirty="0">
              <a:latin typeface="Atlas Grotesk"/>
            </a:endParaRPr>
          </a:p>
          <a:p>
            <a:r>
              <a:rPr lang="en-US" dirty="0">
                <a:latin typeface="Atlas Grotesk"/>
              </a:rPr>
              <a:t>There are many variables that are highly correlated with each other.</a:t>
            </a:r>
          </a:p>
          <a:p>
            <a:endParaRPr lang="en-US" dirty="0">
              <a:latin typeface="Atlas Grotesk"/>
            </a:endParaRPr>
          </a:p>
          <a:p>
            <a:r>
              <a:rPr lang="en-US" dirty="0">
                <a:latin typeface="Atlas Grotesk"/>
              </a:rPr>
              <a:t>Reduce the feature space: </a:t>
            </a:r>
          </a:p>
          <a:p>
            <a:endParaRPr lang="en-US" dirty="0">
              <a:latin typeface="Atlas Grotesk"/>
            </a:endParaRPr>
          </a:p>
          <a:p>
            <a:r>
              <a:rPr lang="en-US" u="sng" dirty="0">
                <a:latin typeface="Atlas Grotesk"/>
              </a:rPr>
              <a:t>Approach 1</a:t>
            </a:r>
            <a:r>
              <a:rPr lang="en-US" dirty="0">
                <a:latin typeface="Atlas Grotesk"/>
              </a:rPr>
              <a:t>: remove some of the feature variables.</a:t>
            </a:r>
          </a:p>
          <a:p>
            <a:endParaRPr lang="en-US" dirty="0">
              <a:latin typeface="Atlas Grotesk"/>
            </a:endParaRPr>
          </a:p>
          <a:p>
            <a:endParaRPr lang="en-US" dirty="0">
              <a:latin typeface="Atlas Grotesk"/>
            </a:endParaRPr>
          </a:p>
        </p:txBody>
      </p:sp>
    </p:spTree>
    <p:extLst>
      <p:ext uri="{BB962C8B-B14F-4D97-AF65-F5344CB8AC3E}">
        <p14:creationId xmlns:p14="http://schemas.microsoft.com/office/powerpoint/2010/main" val="39891911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82129</TotalTime>
  <Words>1760</Words>
  <Application>Microsoft Macintosh PowerPoint</Application>
  <PresentationFormat>On-screen Show (4:3)</PresentationFormat>
  <Paragraphs>192</Paragraphs>
  <Slides>36</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36</vt:i4>
      </vt:variant>
    </vt:vector>
  </HeadingPairs>
  <TitlesOfParts>
    <vt:vector size="46" baseType="lpstr">
      <vt:lpstr>Arial</vt:lpstr>
      <vt:lpstr>Atlas Grotesk</vt:lpstr>
      <vt:lpstr>Calibri</vt:lpstr>
      <vt:lpstr>Cambria Math</vt:lpstr>
      <vt:lpstr>Franklin Gothic Book</vt:lpstr>
      <vt:lpstr>medium-content-serif-font</vt:lpstr>
      <vt:lpstr>Noto Sans</vt:lpstr>
      <vt:lpstr>Perpetua</vt:lpstr>
      <vt:lpstr>Wingdings 2</vt:lpstr>
      <vt:lpstr>Equity</vt:lpstr>
      <vt:lpstr>Principal Component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Introductory Solid Mechanics TAM 251</dc:title>
  <dc:creator>Mariana Silva Sohn</dc:creator>
  <cp:lastModifiedBy>Silva, Mariana Teixeira</cp:lastModifiedBy>
  <cp:revision>1229</cp:revision>
  <cp:lastPrinted>2020-02-26T01:31:31Z</cp:lastPrinted>
  <dcterms:created xsi:type="dcterms:W3CDTF">2012-07-21T17:56:31Z</dcterms:created>
  <dcterms:modified xsi:type="dcterms:W3CDTF">2020-02-26T01:31:38Z</dcterms:modified>
</cp:coreProperties>
</file>